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tiff" ContentType="image/tif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4" r:id="rId3"/>
    <p:sldId id="397" r:id="rId5"/>
    <p:sldId id="357" r:id="rId6"/>
    <p:sldId id="358" r:id="rId7"/>
    <p:sldId id="327" r:id="rId8"/>
    <p:sldId id="328" r:id="rId9"/>
    <p:sldId id="266" r:id="rId10"/>
    <p:sldId id="282" r:id="rId11"/>
    <p:sldId id="333" r:id="rId12"/>
    <p:sldId id="334" r:id="rId13"/>
    <p:sldId id="360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61" r:id="rId25"/>
    <p:sldId id="398" r:id="rId26"/>
    <p:sldId id="395" r:id="rId27"/>
    <p:sldId id="347" r:id="rId28"/>
    <p:sldId id="349" r:id="rId29"/>
    <p:sldId id="362" r:id="rId30"/>
    <p:sldId id="351" r:id="rId31"/>
    <p:sldId id="352" r:id="rId32"/>
    <p:sldId id="353" r:id="rId33"/>
    <p:sldId id="354" r:id="rId34"/>
    <p:sldId id="355" r:id="rId35"/>
    <p:sldId id="35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85"/>
    <a:srgbClr val="729EF6"/>
    <a:srgbClr val="F69A3C"/>
    <a:srgbClr val="FF8021"/>
    <a:srgbClr val="A7EA52"/>
    <a:srgbClr val="4E6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4" y="62"/>
      </p:cViewPr>
      <p:guideLst>
        <p:guide orient="horz" pos="184"/>
        <p:guide pos="189"/>
        <p:guide pos="7446"/>
        <p:guide orient="horz" pos="686"/>
        <p:guide orient="horz" pos="913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微信10亿用户社交平台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rgbClr val="004D85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106496564437741"/>
                  <c:y val="-0.019999137503503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zh-CN"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/>
                      <a:t>5</a:t>
                    </a:r>
                    <a:r>
                      <a:rPr lang="zh-CN" altLang="en-US"/>
                      <a:t>亿</a:t>
                    </a:r>
                    <a:endParaRPr lang="zh-CN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872967990615049"/>
                  <c:y val="-0.072961427924556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zh-CN"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/>
                      <a:t>3</a:t>
                    </a:r>
                    <a:r>
                      <a:rPr lang="zh-CN" altLang="en-US"/>
                      <a:t>亿</a:t>
                    </a:r>
                    <a:endParaRPr lang="zh-CN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58954248366013"/>
                  <c:y val="0.1136007996574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zh-CN"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/>
                      <a:t>2</a:t>
                    </a:r>
                    <a:r>
                      <a:rPr lang="zh-CN" altLang="en-US"/>
                      <a:t>亿</a:t>
                    </a:r>
                    <a:endParaRPr lang="zh-CN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阿里（含京东）</c:v>
                </c:pt>
                <c:pt idx="1">
                  <c:v>拼多多</c:v>
                </c:pt>
                <c:pt idx="2">
                  <c:v>线下购物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2018社会消费品总额为4.32234万亿元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004D85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rgbClr val="729EF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elete val="1"/>
          </c:dLbls>
          <c:cat>
            <c:strRef>
              <c:f>工作表1!$A$2:$A$3</c:f>
              <c:strCache>
                <c:ptCount val="2"/>
                <c:pt idx="0">
                  <c:v>店员的商品</c:v>
                </c:pt>
                <c:pt idx="1">
                  <c:v>其他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9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rgbClr val="004D85"/>
                </a:solidFill>
              </a:ln>
              <a:effectLst>
                <a:softEdge rad="0"/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accent1"/>
                </a:solidFill>
              </a:ln>
              <a:effectLst/>
            </c:spPr>
          </c:dPt>
          <c:dLbls>
            <c:delete val="1"/>
          </c:dLbls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solidFill>
                <a:srgbClr val="004D85"/>
              </a:solidFill>
            </a:ln>
            <a:effectLst>
              <a:softEdge rad="0"/>
            </a:effectLst>
          </c:spPr>
          <c:explosion val="0"/>
          <c:dPt>
            <c:idx val="0"/>
            <c:bubble3D val="0"/>
            <c:spPr>
              <a:noFill/>
              <a:ln w="19050">
                <a:solidFill>
                  <a:srgbClr val="004D85"/>
                </a:solidFill>
              </a:ln>
              <a:effectLst>
                <a:softEdge rad="0"/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004D85"/>
                </a:solidFill>
              </a:ln>
              <a:effectLst>
                <a:softEdge rad="0"/>
              </a:effectLst>
            </c:spPr>
          </c:dPt>
          <c:dLbls>
            <c:delete val="1"/>
          </c:dLbls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8438660536338"/>
          <c:y val="0.05654283864913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股权结构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总经理</c:v>
                </c:pt>
                <c:pt idx="1">
                  <c:v>高管预留</c:v>
                </c:pt>
                <c:pt idx="2">
                  <c:v>合伙人预留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80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8991455689958"/>
          <c:y val="0.450969426599213"/>
          <c:w val="0.284002867836165"/>
          <c:h val="0.21505936826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35EDC7-DD14-AB43-A7C2-C1CB589A1E03}" type="doc">
      <dgm:prSet loTypeId="urn:microsoft.com/office/officeart/2005/8/layout/hChevron3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80218A7B-A3B1-424F-956F-BB75140EE24A}">
      <dgm:prSet custT="1"/>
      <dgm:spPr>
        <a:solidFill>
          <a:srgbClr val="004D85"/>
        </a:solidFill>
        <a:ln>
          <a:noFill/>
        </a:ln>
      </dgm:spPr>
      <dgm:t>
        <a:bodyPr/>
        <a:lstStyle/>
        <a:p>
          <a:pPr rtl="0"/>
          <a:r>
            <a:rPr lang="zh-CN" altLang="en-US" sz="1200" dirty="0">
              <a:solidFill>
                <a:schemeClr val="bg1"/>
              </a:solidFill>
            </a:rPr>
            <a:t>公司历程：</a:t>
          </a:r>
        </a:p>
      </dgm:t>
    </dgm:pt>
    <dgm:pt modelId="{83C8E19A-D8AA-7340-8B7A-707EA98DC181}" cxnId="{84AF91C4-9C50-E74D-BBDC-6404D5815EDE}" type="parTrans">
      <dgm:prSet/>
      <dgm:spPr/>
      <dgm:t>
        <a:bodyPr/>
        <a:lstStyle/>
        <a:p>
          <a:endParaRPr lang="zh-CN" altLang="en-US" sz="1200"/>
        </a:p>
      </dgm:t>
    </dgm:pt>
    <dgm:pt modelId="{1EC7BF19-DE0F-F149-8079-47645EBA9D2F}" cxnId="{84AF91C4-9C50-E74D-BBDC-6404D5815EDE}" type="sibTrans">
      <dgm:prSet/>
      <dgm:spPr/>
      <dgm:t>
        <a:bodyPr/>
        <a:lstStyle/>
        <a:p>
          <a:endParaRPr lang="zh-CN" altLang="en-US" sz="1200"/>
        </a:p>
      </dgm:t>
    </dgm:pt>
    <dgm:pt modelId="{C6243CB4-60B7-B444-A11A-7E8666F6B374}">
      <dgm:prSet custT="1"/>
      <dgm:spPr>
        <a:solidFill>
          <a:srgbClr val="004D85"/>
        </a:solidFill>
        <a:ln>
          <a:noFill/>
        </a:ln>
      </dgm:spPr>
      <dgm:t>
        <a:bodyPr/>
        <a:lstStyle/>
        <a:p>
          <a:pPr rtl="0"/>
          <a:r>
            <a:rPr lang="en-US" altLang="zh-CN" sz="1200" dirty="0">
              <a:solidFill>
                <a:schemeClr val="bg1"/>
              </a:solidFill>
            </a:rPr>
            <a:t>2009</a:t>
          </a:r>
          <a:r>
            <a:rPr lang="zh-CN" altLang="en-US" sz="1200" dirty="0">
              <a:solidFill>
                <a:schemeClr val="bg1"/>
              </a:solidFill>
            </a:rPr>
            <a:t>年，成立从道店员平台，免费为店员介绍工作</a:t>
          </a:r>
        </a:p>
      </dgm:t>
    </dgm:pt>
    <dgm:pt modelId="{999E7FF7-6E02-764D-B0AD-A2ADE59E5F7A}" cxnId="{65A76224-EF20-0C4D-B6B4-1E91CA2AB939}" type="parTrans">
      <dgm:prSet/>
      <dgm:spPr/>
      <dgm:t>
        <a:bodyPr/>
        <a:lstStyle/>
        <a:p>
          <a:endParaRPr lang="zh-CN" altLang="en-US" sz="1200"/>
        </a:p>
      </dgm:t>
    </dgm:pt>
    <dgm:pt modelId="{0DCEBA06-4277-E844-925C-7F9BEF0BF968}" cxnId="{65A76224-EF20-0C4D-B6B4-1E91CA2AB939}" type="sibTrans">
      <dgm:prSet/>
      <dgm:spPr/>
      <dgm:t>
        <a:bodyPr/>
        <a:lstStyle/>
        <a:p>
          <a:endParaRPr lang="zh-CN" altLang="en-US" sz="1200"/>
        </a:p>
      </dgm:t>
    </dgm:pt>
    <dgm:pt modelId="{68678D55-812A-4B44-866E-F87AFCC78956}">
      <dgm:prSet custT="1"/>
      <dgm:spPr>
        <a:solidFill>
          <a:srgbClr val="004D85"/>
        </a:solidFill>
        <a:ln>
          <a:noFill/>
        </a:ln>
      </dgm:spPr>
      <dgm:t>
        <a:bodyPr/>
        <a:lstStyle/>
        <a:p>
          <a:pPr rtl="0"/>
          <a:r>
            <a:rPr lang="en-US" altLang="zh-CN" sz="1200" dirty="0">
              <a:solidFill>
                <a:schemeClr val="bg1"/>
              </a:solidFill>
            </a:rPr>
            <a:t>2017</a:t>
          </a:r>
          <a:r>
            <a:rPr lang="zh-CN" altLang="en-US" sz="1200" dirty="0">
              <a:solidFill>
                <a:schemeClr val="bg1"/>
              </a:solidFill>
            </a:rPr>
            <a:t>年，收费为品牌方招聘</a:t>
          </a:r>
        </a:p>
      </dgm:t>
    </dgm:pt>
    <dgm:pt modelId="{775B9426-6177-FD4B-94B9-B783D0D4D947}" cxnId="{538A12A9-3131-DE4E-91C1-0B1FF857097D}" type="parTrans">
      <dgm:prSet/>
      <dgm:spPr/>
      <dgm:t>
        <a:bodyPr/>
        <a:lstStyle/>
        <a:p>
          <a:endParaRPr lang="zh-CN" altLang="en-US" sz="1200"/>
        </a:p>
      </dgm:t>
    </dgm:pt>
    <dgm:pt modelId="{6F5A8613-065A-E546-B4BC-BDADBB4DD567}" cxnId="{538A12A9-3131-DE4E-91C1-0B1FF857097D}" type="sibTrans">
      <dgm:prSet/>
      <dgm:spPr/>
      <dgm:t>
        <a:bodyPr/>
        <a:lstStyle/>
        <a:p>
          <a:endParaRPr lang="zh-CN" altLang="en-US" sz="1200"/>
        </a:p>
      </dgm:t>
    </dgm:pt>
    <dgm:pt modelId="{6CD6B6D6-F0EF-8441-BCD6-39C438E4204D}">
      <dgm:prSet custT="1"/>
      <dgm:spPr>
        <a:solidFill>
          <a:srgbClr val="004D85"/>
        </a:solidFill>
        <a:ln>
          <a:noFill/>
        </a:ln>
      </dgm:spPr>
      <dgm:t>
        <a:bodyPr/>
        <a:lstStyle/>
        <a:p>
          <a:pPr rtl="0"/>
          <a:r>
            <a:rPr lang="en-US" altLang="zh-CN" sz="1200" dirty="0">
              <a:solidFill>
                <a:schemeClr val="bg1"/>
              </a:solidFill>
            </a:rPr>
            <a:t>2019.9</a:t>
          </a:r>
          <a:r>
            <a:rPr lang="zh-CN" altLang="en-US" sz="1200" dirty="0">
              <a:solidFill>
                <a:schemeClr val="bg1"/>
              </a:solidFill>
            </a:rPr>
            <a:t>，从道内购平台试运营</a:t>
          </a:r>
        </a:p>
      </dgm:t>
    </dgm:pt>
    <dgm:pt modelId="{7A35A0C8-4E46-CB4F-9A12-5AFBEE4C66F8}" cxnId="{B8A6A969-3530-8247-AA8F-44FE2B7E44C5}" type="parTrans">
      <dgm:prSet/>
      <dgm:spPr/>
      <dgm:t>
        <a:bodyPr/>
        <a:lstStyle/>
        <a:p>
          <a:endParaRPr lang="zh-CN" altLang="en-US" sz="1200"/>
        </a:p>
      </dgm:t>
    </dgm:pt>
    <dgm:pt modelId="{E85587AC-55C8-D746-B7E7-624632CD4E73}" cxnId="{B8A6A969-3530-8247-AA8F-44FE2B7E44C5}" type="sibTrans">
      <dgm:prSet/>
      <dgm:spPr/>
      <dgm:t>
        <a:bodyPr/>
        <a:lstStyle/>
        <a:p>
          <a:endParaRPr lang="zh-CN" altLang="en-US" sz="1200"/>
        </a:p>
      </dgm:t>
    </dgm:pt>
    <dgm:pt modelId="{EFDDCE08-5AB3-1D4A-93A7-1FA23C608C94}">
      <dgm:prSet custT="1"/>
      <dgm:spPr>
        <a:solidFill>
          <a:srgbClr val="004D85"/>
        </a:solidFill>
        <a:ln>
          <a:noFill/>
        </a:ln>
      </dgm:spPr>
      <dgm:t>
        <a:bodyPr/>
        <a:lstStyle/>
        <a:p>
          <a:pPr rtl="0"/>
          <a:r>
            <a:rPr lang="en-US" altLang="zh-CN" sz="1200" dirty="0">
              <a:solidFill>
                <a:schemeClr val="bg1"/>
              </a:solidFill>
            </a:rPr>
            <a:t>2020</a:t>
          </a:r>
          <a:r>
            <a:rPr lang="zh-CN" altLang="en-US" sz="1200" dirty="0">
              <a:solidFill>
                <a:schemeClr val="bg1"/>
              </a:solidFill>
            </a:rPr>
            <a:t>年，开启秒杀、直播等试验</a:t>
          </a:r>
        </a:p>
      </dgm:t>
    </dgm:pt>
    <dgm:pt modelId="{63CBEFE5-AF4C-7D4F-87F2-AE5DA16EC0BA}" cxnId="{CF2A7AF4-BAB3-6943-B377-27EDF045F700}" type="parTrans">
      <dgm:prSet/>
      <dgm:spPr/>
      <dgm:t>
        <a:bodyPr/>
        <a:lstStyle/>
        <a:p>
          <a:endParaRPr lang="zh-CN" altLang="en-US" sz="1200"/>
        </a:p>
      </dgm:t>
    </dgm:pt>
    <dgm:pt modelId="{4EAD4310-C931-5A4C-9C3F-595A447DC306}" cxnId="{CF2A7AF4-BAB3-6943-B377-27EDF045F700}" type="sibTrans">
      <dgm:prSet/>
      <dgm:spPr/>
      <dgm:t>
        <a:bodyPr/>
        <a:lstStyle/>
        <a:p>
          <a:endParaRPr lang="zh-CN" altLang="en-US" sz="1200"/>
        </a:p>
      </dgm:t>
    </dgm:pt>
    <dgm:pt modelId="{FF15B660-71B1-D142-A809-BAB04D64AD08}" type="pres">
      <dgm:prSet presAssocID="{8835EDC7-DD14-AB43-A7C2-C1CB589A1E03}" presName="Name0" presStyleCnt="0">
        <dgm:presLayoutVars>
          <dgm:dir/>
          <dgm:resizeHandles val="exact"/>
        </dgm:presLayoutVars>
      </dgm:prSet>
      <dgm:spPr/>
    </dgm:pt>
    <dgm:pt modelId="{39A662BA-075A-9348-83FB-850926E9A902}" type="pres">
      <dgm:prSet presAssocID="{80218A7B-A3B1-424F-956F-BB75140EE24A}" presName="parTxOnly" presStyleLbl="node1" presStyleIdx="0" presStyleCnt="5" custScaleX="68198" custScaleY="143145">
        <dgm:presLayoutVars>
          <dgm:bulletEnabled val="1"/>
        </dgm:presLayoutVars>
      </dgm:prSet>
      <dgm:spPr/>
    </dgm:pt>
    <dgm:pt modelId="{1C653EAF-FE7C-104C-A0B7-BB9937A3E3BE}" type="pres">
      <dgm:prSet presAssocID="{1EC7BF19-DE0F-F149-8079-47645EBA9D2F}" presName="parSpace" presStyleCnt="0"/>
      <dgm:spPr/>
    </dgm:pt>
    <dgm:pt modelId="{88703176-1775-2547-B6C3-F403BBFF6C9D}" type="pres">
      <dgm:prSet presAssocID="{C6243CB4-60B7-B444-A11A-7E8666F6B374}" presName="parTxOnly" presStyleLbl="node1" presStyleIdx="1" presStyleCnt="5" custScaleY="143145">
        <dgm:presLayoutVars>
          <dgm:bulletEnabled val="1"/>
        </dgm:presLayoutVars>
      </dgm:prSet>
      <dgm:spPr/>
    </dgm:pt>
    <dgm:pt modelId="{BC2827FC-DA90-9945-ABD0-A178738AAD89}" type="pres">
      <dgm:prSet presAssocID="{0DCEBA06-4277-E844-925C-7F9BEF0BF968}" presName="parSpace" presStyleCnt="0"/>
      <dgm:spPr/>
    </dgm:pt>
    <dgm:pt modelId="{E75EE57C-961D-264F-996B-0D009C2B4A2D}" type="pres">
      <dgm:prSet presAssocID="{68678D55-812A-4B44-866E-F87AFCC78956}" presName="parTxOnly" presStyleLbl="node1" presStyleIdx="2" presStyleCnt="5" custScaleY="143145">
        <dgm:presLayoutVars>
          <dgm:bulletEnabled val="1"/>
        </dgm:presLayoutVars>
      </dgm:prSet>
      <dgm:spPr/>
    </dgm:pt>
    <dgm:pt modelId="{122A1259-E0D6-0844-A917-1C414ACF913A}" type="pres">
      <dgm:prSet presAssocID="{6F5A8613-065A-E546-B4BC-BDADBB4DD567}" presName="parSpace" presStyleCnt="0"/>
      <dgm:spPr/>
    </dgm:pt>
    <dgm:pt modelId="{E056BCA6-3279-C743-8882-95D62F77271C}" type="pres">
      <dgm:prSet presAssocID="{6CD6B6D6-F0EF-8441-BCD6-39C438E4204D}" presName="parTxOnly" presStyleLbl="node1" presStyleIdx="3" presStyleCnt="5" custScaleY="143145" custLinFactNeighborX="-20485" custLinFactNeighborY="328">
        <dgm:presLayoutVars>
          <dgm:bulletEnabled val="1"/>
        </dgm:presLayoutVars>
      </dgm:prSet>
      <dgm:spPr/>
    </dgm:pt>
    <dgm:pt modelId="{55AE6BEA-F6FB-EF4D-992A-68F01C169B38}" type="pres">
      <dgm:prSet presAssocID="{E85587AC-55C8-D746-B7E7-624632CD4E73}" presName="parSpace" presStyleCnt="0"/>
      <dgm:spPr/>
    </dgm:pt>
    <dgm:pt modelId="{5FF13990-C521-524E-90DD-40DEEAD6EEC6}" type="pres">
      <dgm:prSet presAssocID="{EFDDCE08-5AB3-1D4A-93A7-1FA23C608C94}" presName="parTxOnly" presStyleLbl="node1" presStyleIdx="4" presStyleCnt="5" custScaleY="144259" custLinFactNeighborX="-41902" custLinFactNeighborY="-730">
        <dgm:presLayoutVars>
          <dgm:bulletEnabled val="1"/>
        </dgm:presLayoutVars>
      </dgm:prSet>
      <dgm:spPr/>
    </dgm:pt>
  </dgm:ptLst>
  <dgm:cxnLst>
    <dgm:cxn modelId="{45F07117-94AB-9341-A45A-2F9767F214B2}" type="presOf" srcId="{6CD6B6D6-F0EF-8441-BCD6-39C438E4204D}" destId="{E056BCA6-3279-C743-8882-95D62F77271C}" srcOrd="0" destOrd="0" presId="urn:microsoft.com/office/officeart/2005/8/layout/hChevron3"/>
    <dgm:cxn modelId="{65A76224-EF20-0C4D-B6B4-1E91CA2AB939}" srcId="{8835EDC7-DD14-AB43-A7C2-C1CB589A1E03}" destId="{C6243CB4-60B7-B444-A11A-7E8666F6B374}" srcOrd="1" destOrd="0" parTransId="{999E7FF7-6E02-764D-B0AD-A2ADE59E5F7A}" sibTransId="{0DCEBA06-4277-E844-925C-7F9BEF0BF968}"/>
    <dgm:cxn modelId="{B8A6A969-3530-8247-AA8F-44FE2B7E44C5}" srcId="{8835EDC7-DD14-AB43-A7C2-C1CB589A1E03}" destId="{6CD6B6D6-F0EF-8441-BCD6-39C438E4204D}" srcOrd="3" destOrd="0" parTransId="{7A35A0C8-4E46-CB4F-9A12-5AFBEE4C66F8}" sibTransId="{E85587AC-55C8-D746-B7E7-624632CD4E73}"/>
    <dgm:cxn modelId="{48A9E854-56D4-704A-8135-A2494AC52C8E}" type="presOf" srcId="{80218A7B-A3B1-424F-956F-BB75140EE24A}" destId="{39A662BA-075A-9348-83FB-850926E9A902}" srcOrd="0" destOrd="0" presId="urn:microsoft.com/office/officeart/2005/8/layout/hChevron3"/>
    <dgm:cxn modelId="{2E73EB7F-96E5-0742-8008-E146D5AF4D05}" type="presOf" srcId="{EFDDCE08-5AB3-1D4A-93A7-1FA23C608C94}" destId="{5FF13990-C521-524E-90DD-40DEEAD6EEC6}" srcOrd="0" destOrd="0" presId="urn:microsoft.com/office/officeart/2005/8/layout/hChevron3"/>
    <dgm:cxn modelId="{EE6E558F-83ED-F348-AF56-01CEC28B47E9}" type="presOf" srcId="{C6243CB4-60B7-B444-A11A-7E8666F6B374}" destId="{88703176-1775-2547-B6C3-F403BBFF6C9D}" srcOrd="0" destOrd="0" presId="urn:microsoft.com/office/officeart/2005/8/layout/hChevron3"/>
    <dgm:cxn modelId="{48588E93-148F-524D-8FEE-59CDDA6EFD3E}" type="presOf" srcId="{8835EDC7-DD14-AB43-A7C2-C1CB589A1E03}" destId="{FF15B660-71B1-D142-A809-BAB04D64AD08}" srcOrd="0" destOrd="0" presId="urn:microsoft.com/office/officeart/2005/8/layout/hChevron3"/>
    <dgm:cxn modelId="{538A12A9-3131-DE4E-91C1-0B1FF857097D}" srcId="{8835EDC7-DD14-AB43-A7C2-C1CB589A1E03}" destId="{68678D55-812A-4B44-866E-F87AFCC78956}" srcOrd="2" destOrd="0" parTransId="{775B9426-6177-FD4B-94B9-B783D0D4D947}" sibTransId="{6F5A8613-065A-E546-B4BC-BDADBB4DD567}"/>
    <dgm:cxn modelId="{84AF91C4-9C50-E74D-BBDC-6404D5815EDE}" srcId="{8835EDC7-DD14-AB43-A7C2-C1CB589A1E03}" destId="{80218A7B-A3B1-424F-956F-BB75140EE24A}" srcOrd="0" destOrd="0" parTransId="{83C8E19A-D8AA-7340-8B7A-707EA98DC181}" sibTransId="{1EC7BF19-DE0F-F149-8079-47645EBA9D2F}"/>
    <dgm:cxn modelId="{CF2A7AF4-BAB3-6943-B377-27EDF045F700}" srcId="{8835EDC7-DD14-AB43-A7C2-C1CB589A1E03}" destId="{EFDDCE08-5AB3-1D4A-93A7-1FA23C608C94}" srcOrd="4" destOrd="0" parTransId="{63CBEFE5-AF4C-7D4F-87F2-AE5DA16EC0BA}" sibTransId="{4EAD4310-C931-5A4C-9C3F-595A447DC306}"/>
    <dgm:cxn modelId="{AE9372F5-B483-7F4D-B678-0EE158B3BFB1}" type="presOf" srcId="{68678D55-812A-4B44-866E-F87AFCC78956}" destId="{E75EE57C-961D-264F-996B-0D009C2B4A2D}" srcOrd="0" destOrd="0" presId="urn:microsoft.com/office/officeart/2005/8/layout/hChevron3"/>
    <dgm:cxn modelId="{9C21A3C5-2B4B-5443-8C73-6D2CC4D55597}" type="presParOf" srcId="{FF15B660-71B1-D142-A809-BAB04D64AD08}" destId="{39A662BA-075A-9348-83FB-850926E9A902}" srcOrd="0" destOrd="0" presId="urn:microsoft.com/office/officeart/2005/8/layout/hChevron3"/>
    <dgm:cxn modelId="{C38232BF-194C-C746-8844-6C7B0C67AFE9}" type="presParOf" srcId="{FF15B660-71B1-D142-A809-BAB04D64AD08}" destId="{1C653EAF-FE7C-104C-A0B7-BB9937A3E3BE}" srcOrd="1" destOrd="0" presId="urn:microsoft.com/office/officeart/2005/8/layout/hChevron3"/>
    <dgm:cxn modelId="{A3A7A933-0FB8-944A-9B76-6BC5AF1474C2}" type="presParOf" srcId="{FF15B660-71B1-D142-A809-BAB04D64AD08}" destId="{88703176-1775-2547-B6C3-F403BBFF6C9D}" srcOrd="2" destOrd="0" presId="urn:microsoft.com/office/officeart/2005/8/layout/hChevron3"/>
    <dgm:cxn modelId="{5C1B70F2-E2C6-4A46-9B24-A5A14F4B9A52}" type="presParOf" srcId="{FF15B660-71B1-D142-A809-BAB04D64AD08}" destId="{BC2827FC-DA90-9945-ABD0-A178738AAD89}" srcOrd="3" destOrd="0" presId="urn:microsoft.com/office/officeart/2005/8/layout/hChevron3"/>
    <dgm:cxn modelId="{A3E344EF-6F32-644D-9DFC-2BCCE743BF2D}" type="presParOf" srcId="{FF15B660-71B1-D142-A809-BAB04D64AD08}" destId="{E75EE57C-961D-264F-996B-0D009C2B4A2D}" srcOrd="4" destOrd="0" presId="urn:microsoft.com/office/officeart/2005/8/layout/hChevron3"/>
    <dgm:cxn modelId="{2EC77F99-3EF4-2F43-A8F3-68B393881EDA}" type="presParOf" srcId="{FF15B660-71B1-D142-A809-BAB04D64AD08}" destId="{122A1259-E0D6-0844-A917-1C414ACF913A}" srcOrd="5" destOrd="0" presId="urn:microsoft.com/office/officeart/2005/8/layout/hChevron3"/>
    <dgm:cxn modelId="{E094E7E1-0E72-F24A-AC26-D32B43FA4940}" type="presParOf" srcId="{FF15B660-71B1-D142-A809-BAB04D64AD08}" destId="{E056BCA6-3279-C743-8882-95D62F77271C}" srcOrd="6" destOrd="0" presId="urn:microsoft.com/office/officeart/2005/8/layout/hChevron3"/>
    <dgm:cxn modelId="{734B2ADC-8DDC-F24F-BD9C-5791A43EDA57}" type="presParOf" srcId="{FF15B660-71B1-D142-A809-BAB04D64AD08}" destId="{55AE6BEA-F6FB-EF4D-992A-68F01C169B38}" srcOrd="7" destOrd="0" presId="urn:microsoft.com/office/officeart/2005/8/layout/hChevron3"/>
    <dgm:cxn modelId="{7DF69139-F2C8-D048-9D76-E3377A4CEDE5}" type="presParOf" srcId="{FF15B660-71B1-D142-A809-BAB04D64AD08}" destId="{5FF13990-C521-524E-90DD-40DEEAD6EEC6}" srcOrd="8" destOrd="0" presId="urn:microsoft.com/office/officeart/2005/8/layout/hChevron3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662BA-075A-9348-83FB-850926E9A902}">
      <dsp:nvSpPr>
        <dsp:cNvPr id="0" name=""/>
        <dsp:cNvSpPr/>
      </dsp:nvSpPr>
      <dsp:spPr>
        <a:xfrm>
          <a:off x="4291" y="0"/>
          <a:ext cx="1404241" cy="1059018"/>
        </a:xfrm>
        <a:prstGeom prst="homePlate">
          <a:avLst/>
        </a:prstGeom>
        <a:solidFill>
          <a:srgbClr val="004D8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bg1"/>
              </a:solidFill>
            </a:rPr>
            <a:t>公司历程：</a:t>
          </a:r>
        </a:p>
      </dsp:txBody>
      <dsp:txXfrm>
        <a:off x="4291" y="0"/>
        <a:ext cx="1139487" cy="1059018"/>
      </dsp:txXfrm>
    </dsp:sp>
    <dsp:sp modelId="{88703176-1775-2547-B6C3-F403BBFF6C9D}">
      <dsp:nvSpPr>
        <dsp:cNvPr id="0" name=""/>
        <dsp:cNvSpPr/>
      </dsp:nvSpPr>
      <dsp:spPr>
        <a:xfrm>
          <a:off x="996719" y="0"/>
          <a:ext cx="2059065" cy="1059018"/>
        </a:xfrm>
        <a:prstGeom prst="chevron">
          <a:avLst/>
        </a:prstGeom>
        <a:solidFill>
          <a:srgbClr val="004D8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schemeClr val="bg1"/>
              </a:solidFill>
            </a:rPr>
            <a:t>2009</a:t>
          </a:r>
          <a:r>
            <a:rPr lang="zh-CN" altLang="en-US" sz="1200" kern="1200" dirty="0">
              <a:solidFill>
                <a:schemeClr val="bg1"/>
              </a:solidFill>
            </a:rPr>
            <a:t>年，成立从道店员平台，免费为店员介绍工作</a:t>
          </a:r>
        </a:p>
      </dsp:txBody>
      <dsp:txXfrm>
        <a:off x="1526228" y="0"/>
        <a:ext cx="1000047" cy="1059018"/>
      </dsp:txXfrm>
    </dsp:sp>
    <dsp:sp modelId="{E75EE57C-961D-264F-996B-0D009C2B4A2D}">
      <dsp:nvSpPr>
        <dsp:cNvPr id="0" name=""/>
        <dsp:cNvSpPr/>
      </dsp:nvSpPr>
      <dsp:spPr>
        <a:xfrm>
          <a:off x="2643971" y="0"/>
          <a:ext cx="2059065" cy="1059018"/>
        </a:xfrm>
        <a:prstGeom prst="chevron">
          <a:avLst/>
        </a:prstGeom>
        <a:solidFill>
          <a:srgbClr val="004D8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schemeClr val="bg1"/>
              </a:solidFill>
            </a:rPr>
            <a:t>2017</a:t>
          </a:r>
          <a:r>
            <a:rPr lang="zh-CN" altLang="en-US" sz="1200" kern="1200" dirty="0">
              <a:solidFill>
                <a:schemeClr val="bg1"/>
              </a:solidFill>
            </a:rPr>
            <a:t>年，收费为品牌方招聘</a:t>
          </a:r>
        </a:p>
      </dsp:txBody>
      <dsp:txXfrm>
        <a:off x="3173480" y="0"/>
        <a:ext cx="1000047" cy="1059018"/>
      </dsp:txXfrm>
    </dsp:sp>
    <dsp:sp modelId="{E056BCA6-3279-C743-8882-95D62F77271C}">
      <dsp:nvSpPr>
        <dsp:cNvPr id="0" name=""/>
        <dsp:cNvSpPr/>
      </dsp:nvSpPr>
      <dsp:spPr>
        <a:xfrm>
          <a:off x="4206863" y="0"/>
          <a:ext cx="2059065" cy="1059018"/>
        </a:xfrm>
        <a:prstGeom prst="chevron">
          <a:avLst/>
        </a:prstGeom>
        <a:solidFill>
          <a:srgbClr val="004D8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schemeClr val="bg1"/>
              </a:solidFill>
            </a:rPr>
            <a:t>2019.9</a:t>
          </a:r>
          <a:r>
            <a:rPr lang="zh-CN" altLang="en-US" sz="1200" kern="1200" dirty="0">
              <a:solidFill>
                <a:schemeClr val="bg1"/>
              </a:solidFill>
            </a:rPr>
            <a:t>，从道内购平台试运营</a:t>
          </a:r>
        </a:p>
      </dsp:txBody>
      <dsp:txXfrm>
        <a:off x="4736372" y="0"/>
        <a:ext cx="1000047" cy="1059018"/>
      </dsp:txXfrm>
    </dsp:sp>
    <dsp:sp modelId="{5FF13990-C521-524E-90DD-40DEEAD6EEC6}">
      <dsp:nvSpPr>
        <dsp:cNvPr id="0" name=""/>
        <dsp:cNvSpPr/>
      </dsp:nvSpPr>
      <dsp:spPr>
        <a:xfrm>
          <a:off x="5765917" y="0"/>
          <a:ext cx="2059065" cy="1059018"/>
        </a:xfrm>
        <a:prstGeom prst="chevron">
          <a:avLst/>
        </a:prstGeom>
        <a:solidFill>
          <a:srgbClr val="004D8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schemeClr val="bg1"/>
              </a:solidFill>
            </a:rPr>
            <a:t>2020</a:t>
          </a:r>
          <a:r>
            <a:rPr lang="zh-CN" altLang="en-US" sz="1200" kern="1200" dirty="0">
              <a:solidFill>
                <a:schemeClr val="bg1"/>
              </a:solidFill>
            </a:rPr>
            <a:t>年，开启秒杀、直播等试验</a:t>
          </a:r>
        </a:p>
      </dsp:txBody>
      <dsp:txXfrm>
        <a:off x="6295426" y="0"/>
        <a:ext cx="1000047" cy="105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type="homePlate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type="chevron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type="homePlate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type="chevron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AA066-4D84-4B59-A4A1-37C09DFAD3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F00A-C5FE-44A6-AC11-EA075092D6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10930-9D93-AE4E-9DF2-6CFBE57DC8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F00A-C5FE-44A6-AC11-EA075092D6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标题幻灯片">
    <p:bg>
      <p:bgPr>
        <a:solidFill>
          <a:srgbClr val="004D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363537" y="292100"/>
            <a:ext cx="11464926" cy="430939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şḷíd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íṡļiḍé"/>
          <p:cNvSpPr/>
          <p:nvPr userDrawn="1"/>
        </p:nvSpPr>
        <p:spPr>
          <a:xfrm>
            <a:off x="419100" y="279400"/>
            <a:ext cx="11353800" cy="4089400"/>
          </a:xfrm>
          <a:prstGeom prst="rect">
            <a:avLst/>
          </a:prstGeom>
          <a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 t="-28173" b="-279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3961493"/>
            <a:ext cx="10845798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6267729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5971458"/>
            <a:ext cx="108457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78"/>
          <p:cNvSpPr/>
          <p:nvPr userDrawn="1"/>
        </p:nvSpPr>
        <p:spPr>
          <a:xfrm rot="5400000" flipH="1" flipV="1">
            <a:off x="11959462" y="1142"/>
            <a:ext cx="975259" cy="963021"/>
          </a:xfrm>
          <a:custGeom>
            <a:avLst/>
            <a:gdLst>
              <a:gd name="connsiteX0" fmla="*/ 975259 w 975259"/>
              <a:gd name="connsiteY0" fmla="*/ 226421 h 963021"/>
              <a:gd name="connsiteX1" fmla="*/ 975259 w 975259"/>
              <a:gd name="connsiteY1" fmla="*/ 963021 h 963021"/>
              <a:gd name="connsiteX2" fmla="*/ 2 w 975259"/>
              <a:gd name="connsiteY2" fmla="*/ 963021 h 963021"/>
              <a:gd name="connsiteX3" fmla="*/ 2 w 975259"/>
              <a:gd name="connsiteY3" fmla="*/ 226422 h 963021"/>
              <a:gd name="connsiteX4" fmla="*/ 0 w 975259"/>
              <a:gd name="connsiteY4" fmla="*/ 226422 h 963021"/>
              <a:gd name="connsiteX5" fmla="*/ 0 w 975259"/>
              <a:gd name="connsiteY5" fmla="*/ 130628 h 963021"/>
              <a:gd name="connsiteX6" fmla="*/ 975257 w 975259"/>
              <a:gd name="connsiteY6" fmla="*/ 0 h 963021"/>
              <a:gd name="connsiteX7" fmla="*/ 975257 w 975259"/>
              <a:gd name="connsiteY7" fmla="*/ 226421 h 96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5259" h="963021">
                <a:moveTo>
                  <a:pt x="975259" y="226421"/>
                </a:moveTo>
                <a:lnTo>
                  <a:pt x="975259" y="963021"/>
                </a:lnTo>
                <a:lnTo>
                  <a:pt x="2" y="963021"/>
                </a:lnTo>
                <a:lnTo>
                  <a:pt x="2" y="226422"/>
                </a:lnTo>
                <a:lnTo>
                  <a:pt x="0" y="226422"/>
                </a:lnTo>
                <a:lnTo>
                  <a:pt x="0" y="130628"/>
                </a:lnTo>
                <a:lnTo>
                  <a:pt x="975257" y="0"/>
                </a:lnTo>
                <a:lnTo>
                  <a:pt x="975257" y="226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6" name="任意多边形 37"/>
          <p:cNvSpPr/>
          <p:nvPr userDrawn="1"/>
        </p:nvSpPr>
        <p:spPr>
          <a:xfrm>
            <a:off x="0" y="6667500"/>
            <a:ext cx="12192000" cy="190500"/>
          </a:xfrm>
          <a:custGeom>
            <a:avLst/>
            <a:gdLst>
              <a:gd name="connsiteX0" fmla="*/ 6059137 w 12192000"/>
              <a:gd name="connsiteY0" fmla="*/ 0 h 190500"/>
              <a:gd name="connsiteX1" fmla="*/ 11968498 w 12192000"/>
              <a:gd name="connsiteY1" fmla="*/ 145581 h 190500"/>
              <a:gd name="connsiteX2" fmla="*/ 12192000 w 12192000"/>
              <a:gd name="connsiteY2" fmla="*/ 161194 h 190500"/>
              <a:gd name="connsiteX3" fmla="*/ 12192000 w 12192000"/>
              <a:gd name="connsiteY3" fmla="*/ 190500 h 190500"/>
              <a:gd name="connsiteX4" fmla="*/ 0 w 12192000"/>
              <a:gd name="connsiteY4" fmla="*/ 190500 h 190500"/>
              <a:gd name="connsiteX5" fmla="*/ 0 w 12192000"/>
              <a:gd name="connsiteY5" fmla="*/ 156044 h 190500"/>
              <a:gd name="connsiteX6" fmla="*/ 149774 w 12192000"/>
              <a:gd name="connsiteY6" fmla="*/ 145581 h 190500"/>
              <a:gd name="connsiteX7" fmla="*/ 6059137 w 12192000"/>
              <a:gd name="connsiteY7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0500">
                <a:moveTo>
                  <a:pt x="6059137" y="0"/>
                </a:moveTo>
                <a:cubicBezTo>
                  <a:pt x="8438203" y="0"/>
                  <a:pt x="10563890" y="56671"/>
                  <a:pt x="11968498" y="145581"/>
                </a:cubicBezTo>
                <a:lnTo>
                  <a:pt x="12192000" y="161194"/>
                </a:lnTo>
                <a:lnTo>
                  <a:pt x="12192000" y="190500"/>
                </a:lnTo>
                <a:lnTo>
                  <a:pt x="0" y="190500"/>
                </a:lnTo>
                <a:lnTo>
                  <a:pt x="0" y="156044"/>
                </a:lnTo>
                <a:lnTo>
                  <a:pt x="149774" y="145581"/>
                </a:lnTo>
                <a:cubicBezTo>
                  <a:pt x="1554382" y="56671"/>
                  <a:pt x="3680070" y="0"/>
                  <a:pt x="6059137" y="0"/>
                </a:cubicBezTo>
                <a:close/>
              </a:path>
            </a:pathLst>
          </a:custGeom>
          <a:gradFill>
            <a:gsLst>
              <a:gs pos="35000">
                <a:schemeClr val="accent2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1057076" y="63781"/>
            <a:ext cx="1624194" cy="1015719"/>
            <a:chOff x="-980494" y="2775857"/>
            <a:chExt cx="1734202" cy="1306287"/>
          </a:xfrm>
        </p:grpSpPr>
        <p:sp>
          <p:nvSpPr>
            <p:cNvPr id="8" name="任意多边形 53"/>
            <p:cNvSpPr/>
            <p:nvPr/>
          </p:nvSpPr>
          <p:spPr>
            <a:xfrm>
              <a:off x="-859258" y="2775857"/>
              <a:ext cx="1612966" cy="1306287"/>
            </a:xfrm>
            <a:custGeom>
              <a:avLst/>
              <a:gdLst>
                <a:gd name="connsiteX0" fmla="*/ 0 w 1612966"/>
                <a:gd name="connsiteY0" fmla="*/ 0 h 1306287"/>
                <a:gd name="connsiteX1" fmla="*/ 1229665 w 1612966"/>
                <a:gd name="connsiteY1" fmla="*/ 0 h 1306287"/>
                <a:gd name="connsiteX2" fmla="*/ 1229665 w 1612966"/>
                <a:gd name="connsiteY2" fmla="*/ 1 h 1306287"/>
                <a:gd name="connsiteX3" fmla="*/ 1482337 w 1612966"/>
                <a:gd name="connsiteY3" fmla="*/ 1 h 1306287"/>
                <a:gd name="connsiteX4" fmla="*/ 1612966 w 1612966"/>
                <a:gd name="connsiteY4" fmla="*/ 1306287 h 1306287"/>
                <a:gd name="connsiteX5" fmla="*/ 1229665 w 1612966"/>
                <a:gd name="connsiteY5" fmla="*/ 1306287 h 1306287"/>
                <a:gd name="connsiteX6" fmla="*/ 1229665 w 1612966"/>
                <a:gd name="connsiteY6" fmla="*/ 1306287 h 1306287"/>
                <a:gd name="connsiteX7" fmla="*/ 0 w 1612966"/>
                <a:gd name="connsiteY7" fmla="*/ 1306287 h 130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966" h="1306287">
                  <a:moveTo>
                    <a:pt x="0" y="0"/>
                  </a:moveTo>
                  <a:lnTo>
                    <a:pt x="1229665" y="0"/>
                  </a:lnTo>
                  <a:lnTo>
                    <a:pt x="1229665" y="1"/>
                  </a:lnTo>
                  <a:lnTo>
                    <a:pt x="1482337" y="1"/>
                  </a:lnTo>
                  <a:lnTo>
                    <a:pt x="1612966" y="1306287"/>
                  </a:lnTo>
                  <a:lnTo>
                    <a:pt x="1229665" y="1306287"/>
                  </a:lnTo>
                  <a:lnTo>
                    <a:pt x="1229665" y="1306287"/>
                  </a:lnTo>
                  <a:lnTo>
                    <a:pt x="0" y="1306287"/>
                  </a:lnTo>
                  <a:close/>
                </a:path>
              </a:pathLst>
            </a:custGeom>
            <a:solidFill>
              <a:srgbClr val="FF8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9" name="任意多边形 50"/>
            <p:cNvSpPr/>
            <p:nvPr/>
          </p:nvSpPr>
          <p:spPr>
            <a:xfrm>
              <a:off x="-980494" y="2775857"/>
              <a:ext cx="1512400" cy="1306287"/>
            </a:xfrm>
            <a:custGeom>
              <a:avLst/>
              <a:gdLst>
                <a:gd name="connsiteX0" fmla="*/ 0 w 1512400"/>
                <a:gd name="connsiteY0" fmla="*/ 0 h 1306287"/>
                <a:gd name="connsiteX1" fmla="*/ 928914 w 1512400"/>
                <a:gd name="connsiteY1" fmla="*/ 0 h 1306287"/>
                <a:gd name="connsiteX2" fmla="*/ 928914 w 1512400"/>
                <a:gd name="connsiteY2" fmla="*/ 1 h 1306287"/>
                <a:gd name="connsiteX3" fmla="*/ 1381771 w 1512400"/>
                <a:gd name="connsiteY3" fmla="*/ 1 h 1306287"/>
                <a:gd name="connsiteX4" fmla="*/ 1512400 w 1512400"/>
                <a:gd name="connsiteY4" fmla="*/ 1306287 h 1306287"/>
                <a:gd name="connsiteX5" fmla="*/ 928914 w 1512400"/>
                <a:gd name="connsiteY5" fmla="*/ 1306287 h 1306287"/>
                <a:gd name="connsiteX6" fmla="*/ 928914 w 1512400"/>
                <a:gd name="connsiteY6" fmla="*/ 1306287 h 1306287"/>
                <a:gd name="connsiteX7" fmla="*/ 0 w 1512400"/>
                <a:gd name="connsiteY7" fmla="*/ 1306287 h 130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2400" h="1306287">
                  <a:moveTo>
                    <a:pt x="0" y="0"/>
                  </a:moveTo>
                  <a:lnTo>
                    <a:pt x="928914" y="0"/>
                  </a:lnTo>
                  <a:lnTo>
                    <a:pt x="928914" y="1"/>
                  </a:lnTo>
                  <a:lnTo>
                    <a:pt x="1381771" y="1"/>
                  </a:lnTo>
                  <a:lnTo>
                    <a:pt x="1512400" y="1306287"/>
                  </a:lnTo>
                  <a:lnTo>
                    <a:pt x="928914" y="1306287"/>
                  </a:lnTo>
                  <a:lnTo>
                    <a:pt x="928914" y="1306287"/>
                  </a:lnTo>
                  <a:lnTo>
                    <a:pt x="0" y="1306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3.7037E-6 L 0.11081 -3.7037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3.7037E-6 L -2.29167E-6 -3.7037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2684463"/>
            <a:ext cx="12192000" cy="2706687"/>
          </a:xfrm>
          <a:blipFill>
            <a:blip r:embed="rId2"/>
            <a:stretch>
              <a:fillRect t="-28173" b="-27999"/>
            </a:stretch>
          </a:blipFill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tiff"/><Relationship Id="rId4" Type="http://schemas.openxmlformats.org/officeDocument/2006/relationships/image" Target="../media/image20.png"/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jpe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chart" Target="../charts/chart5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tags" Target="../tags/tag1.xml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.jpe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emf"/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189" y="749524"/>
            <a:ext cx="11311622" cy="45467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0189" y="3789752"/>
            <a:ext cx="6426776" cy="1354284"/>
          </a:xfrm>
          <a:prstGeom prst="rect">
            <a:avLst/>
          </a:prstGeom>
          <a:solidFill>
            <a:srgbClr val="004D8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900"/>
          </a:p>
        </p:txBody>
      </p:sp>
      <p:sp>
        <p:nvSpPr>
          <p:cNvPr id="10007" name="Object 10007"/>
          <p:cNvSpPr txBox="1"/>
          <p:nvPr/>
        </p:nvSpPr>
        <p:spPr>
          <a:xfrm>
            <a:off x="1148671" y="3756253"/>
            <a:ext cx="5718294" cy="1174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7705" b="1" spc="616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商业计划书</a:t>
            </a:r>
            <a:endParaRPr lang="en-US" sz="9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0008"/>
          <p:cNvSpPr txBox="1"/>
          <p:nvPr/>
        </p:nvSpPr>
        <p:spPr>
          <a:xfrm>
            <a:off x="1347679" y="5424296"/>
            <a:ext cx="3098815" cy="859963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60" b="1" spc="398" dirty="0">
                <a:solidFill>
                  <a:schemeClr val="bg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从道内购</a:t>
            </a:r>
            <a:endParaRPr lang="en-US" altLang="zh-CN" sz="1660" b="1" spc="398" dirty="0">
              <a:solidFill>
                <a:schemeClr val="bg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线上消费 专柜产品 专业导购</a:t>
            </a:r>
            <a:endParaRPr lang="zh-CN" altLang="en-US" sz="1600" b="1" dirty="0">
              <a:solidFill>
                <a:schemeClr val="bg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4276" y="3948341"/>
            <a:ext cx="76200" cy="1019175"/>
          </a:xfrm>
          <a:prstGeom prst="rect">
            <a:avLst/>
          </a:prstGeom>
          <a:solidFill>
            <a:srgbClr val="FF8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商业模式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 flipV="1">
            <a:off x="600146" y="842211"/>
            <a:ext cx="1758043" cy="1501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12852" y="3629237"/>
            <a:ext cx="3429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供应商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：入驻平台发布商品；发货；退换售后服务。</a:t>
            </a:r>
            <a:endParaRPr kumimoji="1"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12852" y="4151918"/>
            <a:ext cx="35702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从道内购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：整合供需两方，通过消费顾问进行精准销售</a:t>
            </a:r>
            <a:endParaRPr kumimoji="1"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2852" y="4674874"/>
            <a:ext cx="37604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店员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：通过给消费者分发商品并促进成单，从中赚取佣金</a:t>
            </a:r>
            <a:endParaRPr kumimoji="1"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12852" y="5166412"/>
            <a:ext cx="38711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消费者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：通过店员获得长期固定的专业顾问及增值服务，并购买内购价格商品（部分高端消费者会成为供应商）</a:t>
            </a:r>
            <a:endParaRPr kumimoji="1"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68" y="1872979"/>
            <a:ext cx="6777924" cy="300873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548" y="3644837"/>
            <a:ext cx="234677" cy="2457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945" y="4233744"/>
            <a:ext cx="318524" cy="12559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347" y="4684076"/>
            <a:ext cx="217505" cy="23278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36" y="5166412"/>
            <a:ext cx="211489" cy="236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48148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商业模式比较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 flipV="1">
            <a:off x="600146" y="842211"/>
            <a:ext cx="1758043" cy="1501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190971" y="2132069"/>
            <a:ext cx="4563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将线下门店销售模式的每个点放大：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pPr lvl="1"/>
            <a:r>
              <a:rPr kumimoji="1" lang="zh-CN" altLang="en-US" sz="1200" dirty="0"/>
              <a:t>供应商：原来只能接触到公司有限的店员数量，对接从道内购后接触到的店员数量将极大的放大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pPr lvl="1"/>
            <a:r>
              <a:rPr kumimoji="1" lang="zh-CN" altLang="en-US" sz="1200" dirty="0"/>
              <a:t>店员：原来接触到的品牌方只有一个，现在接触到的品牌数量大大增加，让店员能够充分运营好手上的客户资源以变现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pPr lvl="1"/>
            <a:r>
              <a:rPr kumimoji="1" lang="zh-CN" altLang="en-US" sz="1200" dirty="0"/>
              <a:t>消费者：同一个店员可推荐的商品品类更多，商品更优质</a:t>
            </a:r>
            <a:endParaRPr kumimoji="1" lang="zh-CN" altLang="en-US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190970" y="4666485"/>
            <a:ext cx="456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从道内购：</a:t>
            </a:r>
            <a:endParaRPr kumimoji="1" lang="en-US" altLang="zh-CN" sz="1200" dirty="0"/>
          </a:p>
          <a:p>
            <a:r>
              <a:rPr kumimoji="1" lang="zh-CN" altLang="en-US" sz="1200" dirty="0"/>
              <a:t>店员自带大量精准的消费者群体，同时这又是我们和品牌方谈判的筹码</a:t>
            </a:r>
            <a:endParaRPr kumimoji="1"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1083" y="2531333"/>
            <a:ext cx="234677" cy="245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668" y="3101565"/>
            <a:ext cx="217505" cy="2327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68" y="3757940"/>
            <a:ext cx="211489" cy="2363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778" y="4764686"/>
            <a:ext cx="318524" cy="1255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28" y="1273614"/>
            <a:ext cx="5984312" cy="5334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48148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营销方式</a:t>
            </a:r>
            <a:r>
              <a:rPr lang="en-US" altLang="zh-CN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-</a:t>
            </a:r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直播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 flipV="1">
            <a:off x="600146" y="843712"/>
            <a:ext cx="2651054" cy="1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823371" y="1552630"/>
            <a:ext cx="507279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4D85"/>
              </a:buClr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店员</a:t>
            </a:r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a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店员入驻从道内购参与直播，分享给顾客朋友进入直播间的转化率高。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平台会分配流量扶持优秀主播，同时部分流量会回流到流量池分配给从道内购其他直播间。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171450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>
              <a:buClr>
                <a:srgbClr val="004D85"/>
              </a:buClr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店员</a:t>
            </a:r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b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不参与直播，但可以分享平台的直播，将用户拉进从从道平台流量池，顾客下单后可以获取提成奖金。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>
              <a:buClr>
                <a:srgbClr val="004D85"/>
              </a:buClr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顾客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转发直播间给到朋友，下单后获取红包或佣金。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171450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>
              <a:buClr>
                <a:srgbClr val="004D85"/>
              </a:buClr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官方直播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平台培养专属直播，作为平台直播的标杆期间，作为流量转化的保障；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同时提炼经验分享给其他主播。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>
              <a:buClr>
                <a:srgbClr val="004D85"/>
              </a:buClr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店铺</a:t>
            </a:r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/</a:t>
            </a: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供应商直播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免费获得直播平台服务。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除自身推广的流量，还能获得从道内购的流量扶持。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>
              <a:buClr>
                <a:srgbClr val="004D85"/>
              </a:buClr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抖音</a:t>
            </a:r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/</a:t>
            </a: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微博</a:t>
            </a:r>
            <a:r>
              <a:rPr kumimoji="1"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/</a:t>
            </a: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淘宝直播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获取新流量直接转化变现。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  <a:p>
            <a:pPr marL="285750" indent="-2857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黑体" panose="02010609060101010101" charset="-122"/>
              </a:rPr>
              <a:t>将流量引流到从道内购流量池。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黑体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6761" y="4485600"/>
            <a:ext cx="234677" cy="2457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36" y="1642812"/>
            <a:ext cx="217505" cy="2327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852" y="3247432"/>
            <a:ext cx="211489" cy="2363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36" y="2524744"/>
            <a:ext cx="217505" cy="2327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38" y="3882268"/>
            <a:ext cx="318524" cy="125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40" y="1301732"/>
            <a:ext cx="5127721" cy="48412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845" y="5337911"/>
            <a:ext cx="318524" cy="125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48148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316" y="386014"/>
            <a:ext cx="7862704" cy="514855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509969" y="189368"/>
            <a:ext cx="2742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店员分销体系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73694"/>
            <a:ext cx="2507121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09969" y="6084631"/>
            <a:ext cx="32624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备注：不同品牌提成不一样，不同时间提成也有所不同</a:t>
            </a:r>
            <a:endParaRPr kumimoji="1"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9969" y="5853501"/>
            <a:ext cx="4240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我们正在研究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购买之后，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能拿到奖金，以激励发展团队</a:t>
            </a:r>
            <a:endParaRPr kumimoji="1"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3889 L 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0.03842 L 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1"/>
          <p:cNvSpPr txBox="1"/>
          <p:nvPr/>
        </p:nvSpPr>
        <p:spPr>
          <a:xfrm>
            <a:off x="8979109" y="1799094"/>
            <a:ext cx="279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3600" dirty="0">
                <a:solidFill>
                  <a:schemeClr val="accent2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解决问题</a:t>
            </a:r>
            <a:endParaRPr lang="en-US" altLang="zh-CN" sz="3600" dirty="0">
              <a:solidFill>
                <a:schemeClr val="accent2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542"/>
            <a:ext cx="12192000" cy="2700528"/>
          </a:xfrm>
        </p:spPr>
      </p:pic>
      <p:sp>
        <p:nvSpPr>
          <p:cNvPr id="10" name="矩形 9"/>
          <p:cNvSpPr/>
          <p:nvPr/>
        </p:nvSpPr>
        <p:spPr>
          <a:xfrm>
            <a:off x="1619250" y="-1146629"/>
            <a:ext cx="2609850" cy="6537779"/>
          </a:xfrm>
          <a:prstGeom prst="rect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7375" y="3376881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0">
                <a:solidFill>
                  <a:schemeClr val="bg1"/>
                </a:solidFill>
                <a:latin typeface="造字工房尚黑 G0v1 常规体" pitchFamily="50" charset="-122"/>
                <a:ea typeface="造字工房尚黑 G0v1 常规体" pitchFamily="50" charset="-122"/>
              </a:defRPr>
            </a:lvl1pPr>
          </a:lstStyle>
          <a:p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02</a:t>
            </a:r>
            <a:endParaRPr lang="zh-CN" altLang="en-US" dirty="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80543" y="4606780"/>
            <a:ext cx="128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PART TWO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619250" y="5289130"/>
            <a:ext cx="2609850" cy="10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0" grpId="1" animBg="1"/>
      <p:bldP spid="10" grpId="2" animBg="1"/>
      <p:bldP spid="15" grpId="0"/>
      <p:bldP spid="15" grpId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行业现状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 flipV="1">
            <a:off x="600146" y="842211"/>
            <a:ext cx="1758043" cy="1501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039183" y="4441518"/>
            <a:ext cx="28026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商场实体零售</a:t>
            </a:r>
            <a:endParaRPr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开店费用成本高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触达消费者的路径比在线商城长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商场客流量降低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疫情背景下，许多专柜被迫关闭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1573" y="4441518"/>
            <a:ext cx="23088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电商行业</a:t>
            </a:r>
            <a:endParaRPr kumimoji="1" lang="en-US" altLang="zh-CN" sz="1200" dirty="0">
              <a:solidFill>
                <a:srgbClr val="2A242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流量触底，增长难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导流费用高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高端用户获客难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客户粘性低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佣金比例高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29378" y="4441518"/>
            <a:ext cx="276634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微商</a:t>
            </a:r>
            <a:endParaRPr kumimoji="1" lang="en-US" altLang="zh-CN" sz="1200" dirty="0">
              <a:solidFill>
                <a:srgbClr val="2A242E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信息欺骗，夸大其词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产品质量无法保证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销售与服务专业度较低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398" y="1552342"/>
            <a:ext cx="2868192" cy="26471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299" y="1552342"/>
            <a:ext cx="2868192" cy="26471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200" y="1552342"/>
            <a:ext cx="2868696" cy="2647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48148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9" y="189368"/>
            <a:ext cx="2349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消费者之痛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3"/>
            <a:ext cx="2114178" cy="331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580767" y="3663175"/>
            <a:ext cx="35780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线上购物</a:t>
            </a: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、高单价不敢买，没有线下店铺应有的保证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、不专业，没有专柜店员推荐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、缺少真实感、形象感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、沟通效果差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21030" y="3663175"/>
            <a:ext cx="41983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线下购物</a:t>
            </a: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">
              <a:lnSpc>
                <a:spcPct val="150000"/>
              </a:lnSpc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、时间成本高，如交通堵车、排队等因素影响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">
              <a:lnSpc>
                <a:spcPct val="150000"/>
              </a:lnSpc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、商场品牌不齐全</a:t>
            </a: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5720">
              <a:lnSpc>
                <a:spcPct val="150000"/>
              </a:lnSpc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、无活动折扣少，有活动需排队。购物中心环境好活动少，百货活动多体验相对差。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062" y="1903838"/>
            <a:ext cx="1750938" cy="15378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12" y="1903838"/>
            <a:ext cx="1795388" cy="1612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889 L -1.04167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3842 L -1.04167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店员面临的问题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3"/>
            <a:ext cx="2941951" cy="331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686154" y="2083550"/>
            <a:ext cx="6873887" cy="365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由于整体商场业绩下滑，店员收入流动性大，同时导致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50%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以上的人在兼职微商。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52286" y="2689015"/>
            <a:ext cx="8535824" cy="68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1470" indent="-285750">
              <a:lnSpc>
                <a:spcPct val="150000"/>
              </a:lnSpc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业绩下滑势必影响更多店员就业，在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35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岁左右“转业”，失去多年的客源，让自己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18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年付出不能为下半生打下基础从而失去动力，恶性循环。流动性大造成店铺业绩差。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60753" y="3617646"/>
            <a:ext cx="6218055" cy="365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1470" indent="-285750">
              <a:lnSpc>
                <a:spcPct val="150000"/>
              </a:lnSpc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兼职：很多比例兼职线下特卖，会造成休息不好，自己店铺业绩也不好。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69220" y="4223111"/>
            <a:ext cx="9393800" cy="365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1470" indent="-285750">
              <a:lnSpc>
                <a:spcPct val="150000"/>
              </a:lnSpc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微商：多店员将不正规产品卖给顾客且很难持续，产生严重后果比比皆是，如顾客到商场投诉等，被公司开除。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86154" y="1478085"/>
            <a:ext cx="4154913" cy="365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本行业女性较多，二胎多，生活压力大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77687" y="4828576"/>
            <a:ext cx="8699216" cy="68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1470" indent="-285750">
              <a:lnSpc>
                <a:spcPct val="150000"/>
              </a:lnSpc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疫情之下催生了很多直播，很多店铺都是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收入，疫情之下大家都在裁员，我们可以召集更多的店员加入直播或者一对一的销售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801" y="2863846"/>
            <a:ext cx="959330" cy="102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48148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供应商面临的问题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3"/>
            <a:ext cx="3336587" cy="331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609953" y="2533913"/>
            <a:ext cx="58905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1470" indent="-285750">
              <a:lnSpc>
                <a:spcPct val="150000"/>
              </a:lnSpc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线下开店租金与创秀成本高，员工工资高且异动大，库存压力大。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18420" y="3139378"/>
            <a:ext cx="889907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1470" indent="-285750">
              <a:lnSpc>
                <a:spcPct val="150000"/>
              </a:lnSpc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受疫情影响，</a:t>
            </a:r>
            <a:r>
              <a:rPr kumimoji="1" lang="zh-CN" altLang="en-US" sz="1400" dirty="0"/>
              <a:t>线下门店的客流量急剧减少，大家都在裁员，且线上直播爆发，让线下门店难易持续。</a:t>
            </a:r>
            <a:endParaRPr kumimoji="1" lang="en-US" altLang="zh-CN" sz="1400" dirty="0"/>
          </a:p>
        </p:txBody>
      </p:sp>
      <p:sp>
        <p:nvSpPr>
          <p:cNvPr id="7" name="矩形 6"/>
          <p:cNvSpPr/>
          <p:nvPr/>
        </p:nvSpPr>
        <p:spPr>
          <a:xfrm>
            <a:off x="2618420" y="3744843"/>
            <a:ext cx="58905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1470" indent="-285750">
              <a:lnSpc>
                <a:spcPct val="150000"/>
              </a:lnSpc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400" dirty="0"/>
              <a:t>使用</a:t>
            </a:r>
            <a:r>
              <a:rPr kumimoji="1" lang="en-US" altLang="zh-CN" sz="1400" dirty="0"/>
              <a:t>SaaS</a:t>
            </a:r>
            <a:r>
              <a:rPr kumimoji="1" lang="zh-CN" altLang="en-US" sz="1400" dirty="0"/>
              <a:t>自建直播卖货的系统辐射范围短，高净值顾客获取难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kumimoji="1" lang="en-US" altLang="zh-CN" sz="1400" dirty="0"/>
          </a:p>
        </p:txBody>
      </p:sp>
      <p:sp>
        <p:nvSpPr>
          <p:cNvPr id="8" name="矩形 7"/>
          <p:cNvSpPr/>
          <p:nvPr/>
        </p:nvSpPr>
        <p:spPr>
          <a:xfrm>
            <a:off x="2609953" y="4350308"/>
            <a:ext cx="7710915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1470" indent="-285750">
              <a:lnSpc>
                <a:spcPct val="150000"/>
              </a:lnSpc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400" dirty="0"/>
              <a:t>活动触达路径深，消费者只有产生消费需求去到商场后才能知道线下门店的</a:t>
            </a:r>
            <a:r>
              <a:rPr kumimoji="1" lang="zh-CN" altLang="en-US" sz="1400"/>
              <a:t>促销活动</a:t>
            </a:r>
            <a:endParaRPr kumimoji="1"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750" y="3139378"/>
            <a:ext cx="812896" cy="85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42308" y="220595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解痛之药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3"/>
            <a:ext cx="1667925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 4"/>
          <p:cNvGrpSpPr/>
          <p:nvPr/>
        </p:nvGrpSpPr>
        <p:grpSpPr>
          <a:xfrm>
            <a:off x="3658035" y="1772270"/>
            <a:ext cx="5815990" cy="3411636"/>
            <a:chOff x="7797801" y="3788720"/>
            <a:chExt cx="9093199" cy="7167824"/>
          </a:xfrm>
        </p:grpSpPr>
        <p:sp>
          <p:nvSpPr>
            <p:cNvPr id="6" name="矩形 5"/>
            <p:cNvSpPr/>
            <p:nvPr/>
          </p:nvSpPr>
          <p:spPr>
            <a:xfrm>
              <a:off x="7797801" y="3788720"/>
              <a:ext cx="9093199" cy="1677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信任传递</a:t>
              </a:r>
              <a:endParaRPr kumimoji="1" lang="en-US" altLang="zh-CN" sz="16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店员信任平台，将这种信任传递给顾客，促成快速下单。</a:t>
              </a:r>
              <a:endPara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797801" y="6533823"/>
              <a:ext cx="9093199" cy="1677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货品供应</a:t>
              </a:r>
              <a:endParaRPr kumimoji="1" lang="en-US" altLang="zh-CN" sz="16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线下有实体店，保证产品无问题。</a:t>
              </a:r>
              <a:endPara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797801" y="9278926"/>
              <a:ext cx="9093199" cy="1677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b="1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专业推荐</a:t>
              </a:r>
              <a:endParaRPr kumimoji="1" lang="en-US" altLang="zh-CN" sz="16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通过店员的专业，沟通的便利，达成精准推荐。</a:t>
              </a:r>
              <a:endPara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6210" y="1873889"/>
            <a:ext cx="543859" cy="3942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168" y="4413836"/>
            <a:ext cx="362697" cy="3879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236" y="3177983"/>
            <a:ext cx="607594" cy="342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47" y="1118966"/>
            <a:ext cx="3224229" cy="21486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33" y="1118127"/>
            <a:ext cx="3224229" cy="21494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48" y="4345747"/>
            <a:ext cx="3336294" cy="22281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81" y="4272096"/>
            <a:ext cx="3342250" cy="222816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86932" y="4542780"/>
            <a:ext cx="174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南京德基广场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286933" y="2762626"/>
            <a:ext cx="174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北京</a:t>
            </a:r>
            <a:r>
              <a:rPr lang="en-US" altLang="zh-CN" dirty="0" err="1"/>
              <a:t>skp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236712" y="6028140"/>
            <a:ext cx="174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上海</a:t>
            </a:r>
            <a:r>
              <a:rPr lang="en-US" altLang="zh-CN" dirty="0" err="1"/>
              <a:t>ifc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236711" y="2784926"/>
            <a:ext cx="174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深圳万象城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66329" y="221942"/>
            <a:ext cx="348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商业计划书封面</a:t>
            </a:r>
            <a:r>
              <a:rPr lang="en-US" altLang="zh-CN" dirty="0"/>
              <a:t>-</a:t>
            </a:r>
            <a:r>
              <a:rPr lang="zh-CN" altLang="en-US" dirty="0"/>
              <a:t>本页待优化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2749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具体</a:t>
            </a:r>
            <a:r>
              <a:rPr lang="zh-CN" altLang="en-US" sz="320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解决方案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3"/>
            <a:ext cx="2481721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1299" y="1368788"/>
            <a:ext cx="330535" cy="346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50" y="2463891"/>
            <a:ext cx="417923" cy="4472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598" y="3728018"/>
            <a:ext cx="470745" cy="5259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323" y="5090740"/>
            <a:ext cx="647877" cy="2554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19627" y="178746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供应商</a:t>
            </a:r>
            <a:endParaRPr kumimoji="1" lang="en-US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56181" y="1435590"/>
            <a:ext cx="7459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通过入驻平台，充分利用消费顾问资源进行私域流量销售，增加商家推广销售渠道</a:t>
            </a: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通过消费顾问维护消费者的方式，将在商场人找货的模式升级为货找人的模式，增加主动性</a:t>
            </a: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81581" y="2527925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从道平台提供更多的商品资源，能充分利用手上的顾客资源变现</a:t>
            </a: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在店员“退休”后，仍可利用手上的顾客资源变现，实现资源价值的持续增长</a:t>
            </a: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73115" y="3653498"/>
            <a:ext cx="7814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同样的消费顾问数可以推荐商品品牌和品类范围更大。</a:t>
            </a: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原来顾问在一个店铺下，势必只会兜售自己的产品，现在可以让顾问从第三方的角度替消费者选择好货。</a:t>
            </a: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产品只平台直接找到品牌供应商拿货，专柜发货，产品质量更有保障</a:t>
            </a:r>
            <a:endParaRPr kumimoji="1" lang="zh-CN" altLang="en-US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81580" y="5033559"/>
            <a:ext cx="72514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对供应商销售抽成和对光费用，保证了平台的收入。未来收取平台店铺、线下店铺推广费用。</a:t>
            </a:r>
            <a:endParaRPr kumimoji="1" lang="zh-CN" altLang="en-US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从道店员的存在，充分保证了消费顾问资源的来源，消费顾问又天然的带来了大量精准的消费者，形成平台的护城河</a:t>
            </a:r>
            <a:endParaRPr kumimoji="1"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0" lvl="1" indent="-171450">
              <a:buClr>
                <a:srgbClr val="004D85"/>
              </a:buClr>
              <a:buFont typeface="Wingdings" panose="05000000000000000000" pitchFamily="2" charset="2"/>
              <a:buChar char="u"/>
            </a:pPr>
            <a:endParaRPr kumimoji="1" lang="zh-CN" altLang="en-US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94972" y="299862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店员</a:t>
            </a:r>
            <a:endParaRPr kumimoji="1" lang="en-US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23228" y="432656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消费者</a:t>
            </a:r>
            <a:endParaRPr kumimoji="1" lang="en-US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23572" y="53806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从道内购</a:t>
            </a:r>
            <a:endParaRPr kumimoji="1" lang="en-US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2895600" y="2306915"/>
            <a:ext cx="6460067" cy="0"/>
          </a:xfrm>
          <a:prstGeom prst="line">
            <a:avLst/>
          </a:prstGeom>
          <a:ln>
            <a:solidFill>
              <a:srgbClr val="004D85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2870200" y="3441448"/>
            <a:ext cx="6460067" cy="0"/>
          </a:xfrm>
          <a:prstGeom prst="line">
            <a:avLst/>
          </a:prstGeom>
          <a:ln>
            <a:solidFill>
              <a:srgbClr val="004D85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2895600" y="4872315"/>
            <a:ext cx="6460067" cy="0"/>
          </a:xfrm>
          <a:prstGeom prst="line">
            <a:avLst/>
          </a:prstGeom>
          <a:ln>
            <a:solidFill>
              <a:srgbClr val="004D85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产品展示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3"/>
            <a:ext cx="3336587" cy="331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473" y="1368623"/>
            <a:ext cx="2306290" cy="4706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160" y="1368622"/>
            <a:ext cx="2306291" cy="4706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316" y="1368621"/>
            <a:ext cx="2306291" cy="4706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1"/>
          <p:cNvSpPr txBox="1"/>
          <p:nvPr/>
        </p:nvSpPr>
        <p:spPr>
          <a:xfrm>
            <a:off x="8458200" y="1799094"/>
            <a:ext cx="331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3600" dirty="0">
                <a:solidFill>
                  <a:schemeClr val="accent2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项目计划</a:t>
            </a:r>
            <a:r>
              <a:rPr lang="en-US" altLang="zh-CN" sz="3600" dirty="0">
                <a:solidFill>
                  <a:schemeClr val="accent2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/</a:t>
            </a:r>
            <a:r>
              <a:rPr lang="zh-CN" altLang="en-US" sz="3600" dirty="0">
                <a:solidFill>
                  <a:schemeClr val="accent2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前景</a:t>
            </a:r>
            <a:endParaRPr lang="en-US" altLang="zh-CN" sz="3600" dirty="0">
              <a:solidFill>
                <a:schemeClr val="accent2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542"/>
            <a:ext cx="12192000" cy="2700528"/>
          </a:xfrm>
        </p:spPr>
      </p:pic>
      <p:sp>
        <p:nvSpPr>
          <p:cNvPr id="10" name="矩形 9"/>
          <p:cNvSpPr/>
          <p:nvPr/>
        </p:nvSpPr>
        <p:spPr>
          <a:xfrm>
            <a:off x="1619250" y="-1146629"/>
            <a:ext cx="2609850" cy="6537779"/>
          </a:xfrm>
          <a:prstGeom prst="rect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7375" y="3376881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0">
                <a:solidFill>
                  <a:schemeClr val="bg1"/>
                </a:solidFill>
                <a:latin typeface="造字工房尚黑 G0v1 常规体" pitchFamily="50" charset="-122"/>
                <a:ea typeface="造字工房尚黑 G0v1 常规体" pitchFamily="50" charset="-122"/>
              </a:defRPr>
            </a:lvl1pPr>
          </a:lstStyle>
          <a:p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03</a:t>
            </a:r>
            <a:endParaRPr lang="zh-CN" altLang="en-US" dirty="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80543" y="4606780"/>
            <a:ext cx="128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PART THREE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619250" y="5289130"/>
            <a:ext cx="2609850" cy="10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0" grpId="1" animBg="1"/>
      <p:bldP spid="10" grpId="2" animBg="1"/>
      <p:bldP spid="15" grpId="0"/>
      <p:bldP spid="15" grpId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市场概况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3"/>
            <a:ext cx="3336587" cy="331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图表 7"/>
          <p:cNvGraphicFramePr/>
          <p:nvPr/>
        </p:nvGraphicFramePr>
        <p:xfrm>
          <a:off x="53790" y="1838089"/>
          <a:ext cx="3819525" cy="2597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3587174" y="1838089"/>
          <a:ext cx="3912787" cy="2597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矩形 9"/>
          <p:cNvSpPr/>
          <p:nvPr/>
        </p:nvSpPr>
        <p:spPr>
          <a:xfrm>
            <a:off x="664752" y="4720274"/>
            <a:ext cx="3141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200" dirty="0">
                <a:latin typeface="+mn-ea"/>
                <a:cs typeface="宋体-简" panose="02010800040101010101" charset="-122"/>
              </a:rPr>
              <a:t>微信的</a:t>
            </a:r>
            <a:r>
              <a:rPr kumimoji="1" lang="en-US" altLang="zh-CN" sz="1200" dirty="0">
                <a:latin typeface="+mn-ea"/>
                <a:cs typeface="宋体-简" panose="02010800040101010101" charset="-122"/>
              </a:rPr>
              <a:t>10</a:t>
            </a:r>
            <a:r>
              <a:rPr kumimoji="1" lang="zh-CN" altLang="en-US" sz="1200" dirty="0">
                <a:latin typeface="+mn-ea"/>
                <a:cs typeface="宋体-简" panose="02010800040101010101" charset="-122"/>
              </a:rPr>
              <a:t>亿用户社交平台，减去阿里（京东系重合）系</a:t>
            </a:r>
            <a:r>
              <a:rPr kumimoji="1" lang="en-US" altLang="zh-CN" sz="1200" dirty="0">
                <a:latin typeface="+mn-ea"/>
                <a:cs typeface="宋体-简" panose="02010800040101010101" charset="-122"/>
              </a:rPr>
              <a:t>5</a:t>
            </a:r>
            <a:r>
              <a:rPr kumimoji="1" lang="zh-CN" altLang="en-US" sz="1200" dirty="0">
                <a:latin typeface="+mn-ea"/>
                <a:cs typeface="宋体-简" panose="02010800040101010101" charset="-122"/>
              </a:rPr>
              <a:t>亿，再减去</a:t>
            </a:r>
            <a:r>
              <a:rPr kumimoji="1" lang="en-US" altLang="zh-CN" sz="1200" dirty="0">
                <a:latin typeface="+mn-ea"/>
                <a:cs typeface="宋体-简" panose="02010800040101010101" charset="-122"/>
              </a:rPr>
              <a:t>3</a:t>
            </a:r>
            <a:r>
              <a:rPr kumimoji="1" lang="zh-CN" altLang="en-US" sz="1200" dirty="0">
                <a:latin typeface="+mn-ea"/>
                <a:cs typeface="宋体-简" panose="02010800040101010101" charset="-122"/>
              </a:rPr>
              <a:t>亿拼多多用户，有</a:t>
            </a:r>
            <a:r>
              <a:rPr kumimoji="1" lang="en-US" altLang="zh-CN" sz="1200" dirty="0">
                <a:latin typeface="+mn-ea"/>
                <a:cs typeface="宋体-简" panose="02010800040101010101" charset="-122"/>
              </a:rPr>
              <a:t>2</a:t>
            </a:r>
            <a:r>
              <a:rPr kumimoji="1" lang="zh-CN" altLang="en-US" sz="1200" dirty="0">
                <a:latin typeface="+mn-ea"/>
                <a:cs typeface="宋体-简" panose="02010800040101010101" charset="-122"/>
              </a:rPr>
              <a:t>亿用户只在线下购物。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1465" y="4720274"/>
            <a:ext cx="2799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>
                <a:latin typeface="+mn-ea"/>
                <a:cs typeface="宋体-简" panose="02010800040101010101" charset="-122"/>
              </a:rPr>
              <a:t>2018</a:t>
            </a:r>
            <a:r>
              <a:rPr kumimoji="1" lang="zh-CN" altLang="en-US" sz="1200" dirty="0">
                <a:latin typeface="+mn-ea"/>
                <a:cs typeface="宋体-简" panose="02010800040101010101" charset="-122"/>
              </a:rPr>
              <a:t>年社会消费品数据具备在商场、专卖店、超市里商品零售总额为</a:t>
            </a:r>
            <a:r>
              <a:rPr kumimoji="1" lang="en-US" altLang="zh-CN" sz="1200" dirty="0">
                <a:latin typeface="+mn-ea"/>
                <a:cs typeface="宋体-简" panose="02010800040101010101" charset="-122"/>
              </a:rPr>
              <a:t>4.3224</a:t>
            </a:r>
            <a:r>
              <a:rPr kumimoji="1" lang="zh-CN" altLang="en-US" sz="1200" dirty="0">
                <a:latin typeface="+mn-ea"/>
                <a:cs typeface="宋体-简" panose="02010800040101010101" charset="-122"/>
              </a:rPr>
              <a:t>万亿。视其中</a:t>
            </a:r>
            <a:r>
              <a:rPr kumimoji="1" lang="en-US" altLang="zh-CN" sz="1200" dirty="0">
                <a:latin typeface="+mn-ea"/>
                <a:cs typeface="宋体-简" panose="02010800040101010101" charset="-122"/>
              </a:rPr>
              <a:t>50%</a:t>
            </a:r>
            <a:r>
              <a:rPr kumimoji="1" lang="zh-CN" altLang="en-US" sz="1200" dirty="0">
                <a:latin typeface="+mn-ea"/>
                <a:cs typeface="宋体-简" panose="02010800040101010101" charset="-122"/>
              </a:rPr>
              <a:t>（现实远大于）为店员销售的商品，约有</a:t>
            </a:r>
            <a:r>
              <a:rPr kumimoji="1" lang="en-US" altLang="zh-CN" sz="1200" dirty="0">
                <a:latin typeface="+mn-ea"/>
                <a:cs typeface="宋体-简" panose="02010800040101010101" charset="-122"/>
              </a:rPr>
              <a:t>2.16</a:t>
            </a:r>
            <a:r>
              <a:rPr kumimoji="1" lang="zh-CN" altLang="en-US" sz="1200" dirty="0">
                <a:latin typeface="+mn-ea"/>
                <a:cs typeface="宋体-简" panose="02010800040101010101" charset="-122"/>
              </a:rPr>
              <a:t>万亿。</a:t>
            </a:r>
            <a:endParaRPr lang="zh-CN" altLang="en-US" sz="1200" dirty="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99" y="1293743"/>
            <a:ext cx="4633035" cy="45316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942456" y="6066383"/>
            <a:ext cx="3186851" cy="34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2018</a:t>
            </a:r>
            <a:r>
              <a:rPr kumimoji="1" lang="zh-CN" altLang="en-US" sz="12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年社会零售总额主要数据</a:t>
            </a:r>
            <a:endParaRPr kumimoji="1" lang="zh-CN" altLang="en-US" sz="12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76347" y="3912013"/>
            <a:ext cx="4163387" cy="1155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81089" y="3106632"/>
            <a:ext cx="812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  <a:latin typeface="+mn-ea"/>
                <a:cs typeface="宋体-简" panose="02010800040101010101" charset="-122"/>
              </a:rPr>
              <a:t>2.16</a:t>
            </a:r>
            <a:r>
              <a:rPr kumimoji="1" lang="zh-CN" altLang="en-US" sz="1200" dirty="0">
                <a:solidFill>
                  <a:schemeClr val="bg1"/>
                </a:solidFill>
                <a:latin typeface="+mn-ea"/>
                <a:cs typeface="宋体-简" panose="02010800040101010101" charset="-122"/>
              </a:rPr>
              <a:t>万亿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6560" y="3454440"/>
            <a:ext cx="4699222" cy="28637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59" y="3189296"/>
            <a:ext cx="4699222" cy="28258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9" y="539792"/>
            <a:ext cx="3866561" cy="23464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9968" y="189368"/>
            <a:ext cx="5411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直播市场概况（本页待优化）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6" name="直线连接符 70"/>
          <p:cNvCxnSpPr/>
          <p:nvPr/>
        </p:nvCxnSpPr>
        <p:spPr>
          <a:xfrm>
            <a:off x="600146" y="843713"/>
            <a:ext cx="2577465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16371" y="2819964"/>
            <a:ext cx="256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直播相关数据待补充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6371" y="3400128"/>
            <a:ext cx="25774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去年直播数据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疫情期间直播的数据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主播背景是做什么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44658" y="4391718"/>
            <a:ext cx="29540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微商形式、疫情期间商家店员的朋友圈带货，说明了这种模式是可行的，但是由于商品单一不可持续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未来空间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3"/>
            <a:ext cx="1658960" cy="9215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321368" y="2618935"/>
            <a:ext cx="8463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kumimoji="1" lang="zh-CN" altLang="en-US" sz="1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我们的“钱”景：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在未来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万店员*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万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月销售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=100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亿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月（线下月销售额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2w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为当前较低水平，用于参考）。注释：店员在商场店铺开单平均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2%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提成，从道平台均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8%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提成可卖数十种品类，即店员在平台上开发一个顾客是线下收入的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40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倍！</a:t>
            </a:r>
            <a:endParaRPr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57228" y="1853684"/>
            <a:ext cx="8463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现有“从道店员”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120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万的店员资源，可覆盖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100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多个城市，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1.2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亿人线下的中高费群体。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依据“腾讯数据”以及“从道店员”的调查，一年工作经验以上每一个“消费顾问”，拥有的顾客朋友们不低于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1000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人，核心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VIP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不低于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人（不考虑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VIP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重合）</a:t>
            </a:r>
            <a:endParaRPr lang="en-US" altLang="zh-CN"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57228" y="1527633"/>
            <a:ext cx="1566279" cy="326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未来空间</a:t>
            </a:r>
            <a:endParaRPr lang="en-US" altLang="zh-CN" sz="1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357228" y="3709262"/>
            <a:ext cx="2311866" cy="341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+mn-ea"/>
                <a:cs typeface="宋体-简" panose="02010800040101010101" charset="-122"/>
                <a:sym typeface="+mn-ea"/>
              </a:rPr>
              <a:t>可尝试与扩展的点：</a:t>
            </a:r>
            <a:endParaRPr lang="en-US" altLang="zh-CN" sz="1200" b="1" dirty="0">
              <a:solidFill>
                <a:srgbClr val="FF0000"/>
              </a:solidFill>
              <a:latin typeface="+mn-ea"/>
              <a:cs typeface="宋体-简" panose="0201080004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57228" y="4094866"/>
            <a:ext cx="84631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、直播：我们推荐给品牌公司的店员一场直播可以卖出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万块钱，李佳琪、薇娅等也都是从店员行业出身。</a:t>
            </a:r>
            <a:endParaRPr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、扩展所有行业销售人员加入从道：如卖房子的和消费者关系维护的很好，但是房子只卖一次，房产销售入驻从道内购后可以维护这段关系持续变现，保险中介、汽车销售等人员已在从道平台产生个人半天销售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56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件羽绒服的业绩。</a:t>
            </a:r>
            <a:endParaRPr lang="zh-CN" altLang="en-US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、更多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……</a:t>
            </a:r>
            <a:endParaRPr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626" y="3771243"/>
            <a:ext cx="672589" cy="7730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25" y="1690658"/>
            <a:ext cx="672589" cy="672589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2483223" y="3481291"/>
            <a:ext cx="8086165" cy="0"/>
          </a:xfrm>
          <a:prstGeom prst="line">
            <a:avLst/>
          </a:prstGeom>
          <a:ln>
            <a:solidFill>
              <a:srgbClr val="004D85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075729" y="1585782"/>
          <a:ext cx="2901320" cy="1934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我们的目标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 flipV="1">
            <a:off x="600146" y="837560"/>
            <a:ext cx="2104634" cy="6153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135266" y="4155068"/>
            <a:ext cx="101303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目标：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向消费升级的社会、转移出实体渠道购物的人们，三年内提供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万的消费顾问，引导自己的顾客到“从道内购”平台上，精准地选择好商品顾问式推荐给顾客！同时让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消费顾问收入超过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6000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元，其中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达到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20000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元以上。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35266" y="5300515"/>
            <a:ext cx="4801314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4D8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平台目标：从道内购成为线下零售第一入口！</a:t>
            </a:r>
            <a:endParaRPr lang="en-US" altLang="zh-CN" dirty="0">
              <a:solidFill>
                <a:srgbClr val="004D8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50009"/>
          <p:cNvSpPr txBox="1"/>
          <p:nvPr/>
        </p:nvSpPr>
        <p:spPr>
          <a:xfrm>
            <a:off x="3690879" y="2367874"/>
            <a:ext cx="873786" cy="47091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b="0" i="0" spc="-312" dirty="0">
                <a:solidFill>
                  <a:schemeClr val="bg1"/>
                </a:solidFill>
                <a:latin typeface="+mn-ea"/>
                <a:cs typeface="黑体" panose="02010609060101010101" charset="-122"/>
              </a:rPr>
              <a:t>70</a:t>
            </a:r>
            <a:r>
              <a:rPr lang="en-US" sz="2000" b="0" i="0" spc="-312" dirty="0">
                <a:solidFill>
                  <a:schemeClr val="bg1"/>
                </a:solidFill>
                <a:latin typeface="+mn-ea"/>
                <a:cs typeface="黑体" panose="02010609060101010101" charset="-122"/>
              </a:rPr>
              <a:t>%</a:t>
            </a:r>
            <a:endParaRPr lang="en-US" sz="2000" dirty="0">
              <a:solidFill>
                <a:schemeClr val="bg1"/>
              </a:solidFill>
              <a:latin typeface="+mn-ea"/>
              <a:cs typeface="黑体" panose="0201060906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43807" y="3564450"/>
            <a:ext cx="22829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让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70%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消费顾问收入超过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6000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元</a:t>
            </a:r>
            <a:endParaRPr lang="zh-CN" altLang="en-US"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14053" y="3564449"/>
            <a:ext cx="18934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其中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20%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达到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20000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元以上</a:t>
            </a:r>
            <a:endParaRPr lang="zh-CN" altLang="en-US" sz="12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15" name="图表 14"/>
          <p:cNvGraphicFramePr/>
          <p:nvPr/>
        </p:nvGraphicFramePr>
        <p:xfrm>
          <a:off x="5756176" y="1630235"/>
          <a:ext cx="2901320" cy="1934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Object 50009"/>
          <p:cNvSpPr txBox="1"/>
          <p:nvPr/>
        </p:nvSpPr>
        <p:spPr>
          <a:xfrm>
            <a:off x="6443486" y="2028477"/>
            <a:ext cx="873786" cy="47091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spc="-312" dirty="0">
                <a:solidFill>
                  <a:schemeClr val="bg1"/>
                </a:solidFill>
                <a:latin typeface="+mn-ea"/>
                <a:cs typeface="黑体" panose="02010609060101010101" charset="-122"/>
              </a:rPr>
              <a:t>2</a:t>
            </a:r>
            <a:r>
              <a:rPr lang="en-US" altLang="zh-CN" sz="1600" b="0" i="0" spc="-312" dirty="0">
                <a:solidFill>
                  <a:schemeClr val="bg1"/>
                </a:solidFill>
                <a:latin typeface="+mn-ea"/>
                <a:cs typeface="黑体" panose="02010609060101010101" charset="-122"/>
              </a:rPr>
              <a:t>0</a:t>
            </a:r>
            <a:r>
              <a:rPr lang="en-US" sz="1600" b="0" i="0" spc="-312" dirty="0">
                <a:solidFill>
                  <a:schemeClr val="bg1"/>
                </a:solidFill>
                <a:latin typeface="+mn-ea"/>
                <a:cs typeface="黑体" panose="02010609060101010101" charset="-122"/>
              </a:rPr>
              <a:t>%</a:t>
            </a:r>
            <a:endParaRPr lang="en-US" sz="1600" dirty="0">
              <a:solidFill>
                <a:schemeClr val="bg1"/>
              </a:solidFill>
              <a:latin typeface="+mn-ea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41"/>
          <p:cNvSpPr txBox="1"/>
          <p:nvPr/>
        </p:nvSpPr>
        <p:spPr>
          <a:xfrm>
            <a:off x="8979109" y="1799094"/>
            <a:ext cx="279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3600" dirty="0">
                <a:solidFill>
                  <a:schemeClr val="accent2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融资计划</a:t>
            </a:r>
            <a:endParaRPr lang="en-US" altLang="zh-CN" sz="3600" dirty="0">
              <a:solidFill>
                <a:schemeClr val="accent2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542"/>
            <a:ext cx="12192000" cy="2700528"/>
          </a:xfrm>
        </p:spPr>
      </p:pic>
      <p:sp>
        <p:nvSpPr>
          <p:cNvPr id="10" name="矩形 9"/>
          <p:cNvSpPr/>
          <p:nvPr/>
        </p:nvSpPr>
        <p:spPr>
          <a:xfrm>
            <a:off x="1619250" y="-1146629"/>
            <a:ext cx="2609850" cy="6537779"/>
          </a:xfrm>
          <a:prstGeom prst="rect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7375" y="3376881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0">
                <a:solidFill>
                  <a:schemeClr val="bg1"/>
                </a:solidFill>
                <a:latin typeface="造字工房尚黑 G0v1 常规体" pitchFamily="50" charset="-122"/>
                <a:ea typeface="造字工房尚黑 G0v1 常规体" pitchFamily="50" charset="-122"/>
              </a:defRPr>
            </a:lvl1pPr>
          </a:lstStyle>
          <a:p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04</a:t>
            </a:r>
            <a:endParaRPr lang="zh-CN" altLang="en-US" dirty="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80543" y="4606780"/>
            <a:ext cx="128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PART FOUR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619250" y="5289130"/>
            <a:ext cx="2609850" cy="10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0" grpId="1" animBg="1"/>
      <p:bldP spid="10" grpId="2" animBg="1"/>
      <p:bldP spid="15" grpId="0"/>
      <p:bldP spid="15" grpId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股权、已投资基金及用途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4"/>
            <a:ext cx="4594261" cy="153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60005"/>
          <p:cNvSpPr txBox="1"/>
          <p:nvPr/>
        </p:nvSpPr>
        <p:spPr>
          <a:xfrm>
            <a:off x="394073" y="1590974"/>
            <a:ext cx="11403853" cy="166366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股权结构：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创始人王大为总经理为全资。已分股权激励给团队，另外几位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IT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、零售资深人士正在谈股权激励方案，现已基本敲定。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投入资金：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从道十年至今投入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1500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多万元。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用    途：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开发“从道内购”小程序，主要为团队组建，试错带来的成本开支。 “从道店员”免费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7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年，所有成本的开支由创始人投入，主要帮助店员找工作。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2017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年后逐渐向用人单位收费后，投入市场不少于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200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多万一年，用于拓展店员容量、运营费用及救助困难店员。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2094928" y="3254634"/>
          <a:ext cx="3800775" cy="2919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" name="矩形 17"/>
          <p:cNvSpPr/>
          <p:nvPr/>
        </p:nvSpPr>
        <p:spPr>
          <a:xfrm>
            <a:off x="6516342" y="3451862"/>
            <a:ext cx="3063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F Pro Display Medium" charset="0"/>
              </a:rPr>
              <a:t>十年至今投入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F Pro Display Medium" charset="0"/>
              </a:rPr>
              <a:t>1500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SF Pro Display Medium" charset="0"/>
              </a:rPr>
              <a:t>多万元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SF Pro Display Medium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58" y="4302900"/>
            <a:ext cx="1559222" cy="15592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从道的估值和资金用途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4"/>
            <a:ext cx="4594261" cy="153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23164" y="1685242"/>
            <a:ext cx="10874101" cy="2735286"/>
          </a:xfrm>
          <a:prstGeom prst="rect">
            <a:avLst/>
          </a:prstGeom>
          <a:solidFill>
            <a:srgbClr val="004D85"/>
          </a:solidFill>
          <a:ln w="12700">
            <a:solidFill>
              <a:srgbClr val="004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34807" y="2926188"/>
            <a:ext cx="5827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“从道店员”和“从道内购”两块业务，共估值</a:t>
            </a:r>
            <a:r>
              <a:rPr lang="en-US" altLang="zh-CN" sz="1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2.5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亿人民币。</a:t>
            </a:r>
            <a:endParaRPr lang="en-US" altLang="zh-CN" sz="16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59227" y="5172889"/>
            <a:ext cx="4439431" cy="773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融资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2500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万，出让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10%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股份。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预计支出在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76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</a:t>
            </a:r>
            <a:r>
              <a:rPr lang="en-US" altLang="zh-CN" sz="16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月，根据发展提升支出。</a:t>
            </a:r>
            <a:endParaRPr lang="en-US" altLang="zh-CN" sz="1600" dirty="0"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35583" y="34442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从道店员</a:t>
            </a:r>
            <a:endPara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89709" y="34616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从道内购</a:t>
            </a:r>
            <a:endParaRPr lang="zh-CN" altLang="en-US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67" y="5111797"/>
            <a:ext cx="958571" cy="9585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09" y="2486490"/>
            <a:ext cx="909876" cy="9098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09" y="2526710"/>
            <a:ext cx="829437" cy="829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t="24320" r="2797" b="7450"/>
          <a:stretch>
            <a:fillRect/>
          </a:stretch>
        </p:blipFill>
        <p:spPr>
          <a:xfrm>
            <a:off x="1886956" y="966851"/>
            <a:ext cx="4679155" cy="4679155"/>
          </a:xfrm>
          <a:prstGeom prst="ellipse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9968" y="189368"/>
            <a:ext cx="265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目录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4" name="2028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314533" y="1582083"/>
            <a:ext cx="5236744" cy="3765455"/>
            <a:chOff x="6046211" y="1290664"/>
            <a:chExt cx="5799761" cy="4170289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8085377" y="3505956"/>
              <a:ext cx="343352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ïSlîḍè"/>
            <p:cNvSpPr/>
            <p:nvPr/>
          </p:nvSpPr>
          <p:spPr bwMode="auto">
            <a:xfrm>
              <a:off x="6046211" y="4541951"/>
              <a:ext cx="805946" cy="805946"/>
            </a:xfrm>
            <a:prstGeom prst="ellipse">
              <a:avLst/>
            </a:prstGeom>
            <a:solidFill>
              <a:srgbClr val="004D85"/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9" name="iṥļîḓê"/>
            <p:cNvSpPr/>
            <p:nvPr/>
          </p:nvSpPr>
          <p:spPr bwMode="auto">
            <a:xfrm>
              <a:off x="6500749" y="1290664"/>
              <a:ext cx="1192621" cy="1192620"/>
            </a:xfrm>
            <a:prstGeom prst="ellipse">
              <a:avLst/>
            </a:prstGeom>
            <a:solidFill>
              <a:srgbClr val="FF8021"/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1" name="íŝḻiḓè"/>
            <p:cNvSpPr/>
            <p:nvPr/>
          </p:nvSpPr>
          <p:spPr bwMode="auto">
            <a:xfrm>
              <a:off x="6867610" y="2506802"/>
              <a:ext cx="1069980" cy="1069980"/>
            </a:xfrm>
            <a:prstGeom prst="ellipse">
              <a:avLst/>
            </a:prstGeom>
            <a:solidFill>
              <a:srgbClr val="004D85"/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2" name="íŝ1íde"/>
            <p:cNvSpPr/>
            <p:nvPr/>
          </p:nvSpPr>
          <p:spPr bwMode="auto">
            <a:xfrm>
              <a:off x="7175518" y="2842445"/>
              <a:ext cx="454164" cy="398694"/>
            </a:xfrm>
            <a:custGeom>
              <a:avLst/>
              <a:gdLst>
                <a:gd name="T0" fmla="*/ 110 w 111"/>
                <a:gd name="T1" fmla="*/ 13 h 97"/>
                <a:gd name="T2" fmla="*/ 101 w 111"/>
                <a:gd name="T3" fmla="*/ 3 h 97"/>
                <a:gd name="T4" fmla="*/ 96 w 111"/>
                <a:gd name="T5" fmla="*/ 3 h 97"/>
                <a:gd name="T6" fmla="*/ 95 w 111"/>
                <a:gd name="T7" fmla="*/ 5 h 97"/>
                <a:gd name="T8" fmla="*/ 92 w 111"/>
                <a:gd name="T9" fmla="*/ 6 h 97"/>
                <a:gd name="T10" fmla="*/ 92 w 111"/>
                <a:gd name="T11" fmla="*/ 6 h 97"/>
                <a:gd name="T12" fmla="*/ 67 w 111"/>
                <a:gd name="T13" fmla="*/ 32 h 97"/>
                <a:gd name="T14" fmla="*/ 66 w 111"/>
                <a:gd name="T15" fmla="*/ 37 h 97"/>
                <a:gd name="T16" fmla="*/ 68 w 111"/>
                <a:gd name="T17" fmla="*/ 41 h 97"/>
                <a:gd name="T18" fmla="*/ 68 w 111"/>
                <a:gd name="T19" fmla="*/ 41 h 97"/>
                <a:gd name="T20" fmla="*/ 69 w 111"/>
                <a:gd name="T21" fmla="*/ 41 h 97"/>
                <a:gd name="T22" fmla="*/ 63 w 111"/>
                <a:gd name="T23" fmla="*/ 46 h 97"/>
                <a:gd name="T24" fmla="*/ 45 w 111"/>
                <a:gd name="T25" fmla="*/ 28 h 97"/>
                <a:gd name="T26" fmla="*/ 39 w 111"/>
                <a:gd name="T27" fmla="*/ 7 h 97"/>
                <a:gd name="T28" fmla="*/ 18 w 111"/>
                <a:gd name="T29" fmla="*/ 1 h 97"/>
                <a:gd name="T30" fmla="*/ 30 w 111"/>
                <a:gd name="T31" fmla="*/ 14 h 97"/>
                <a:gd name="T32" fmla="*/ 27 w 111"/>
                <a:gd name="T33" fmla="*/ 26 h 97"/>
                <a:gd name="T34" fmla="*/ 15 w 111"/>
                <a:gd name="T35" fmla="*/ 29 h 97"/>
                <a:gd name="T36" fmla="*/ 3 w 111"/>
                <a:gd name="T37" fmla="*/ 17 h 97"/>
                <a:gd name="T38" fmla="*/ 9 w 111"/>
                <a:gd name="T39" fmla="*/ 37 h 97"/>
                <a:gd name="T40" fmla="*/ 31 w 111"/>
                <a:gd name="T41" fmla="*/ 43 h 97"/>
                <a:gd name="T42" fmla="*/ 31 w 111"/>
                <a:gd name="T43" fmla="*/ 43 h 97"/>
                <a:gd name="T44" fmla="*/ 48 w 111"/>
                <a:gd name="T45" fmla="*/ 60 h 97"/>
                <a:gd name="T46" fmla="*/ 32 w 111"/>
                <a:gd name="T47" fmla="*/ 78 h 97"/>
                <a:gd name="T48" fmla="*/ 31 w 111"/>
                <a:gd name="T49" fmla="*/ 77 h 97"/>
                <a:gd name="T50" fmla="*/ 26 w 111"/>
                <a:gd name="T51" fmla="*/ 80 h 97"/>
                <a:gd name="T52" fmla="*/ 18 w 111"/>
                <a:gd name="T53" fmla="*/ 93 h 97"/>
                <a:gd name="T54" fmla="*/ 20 w 111"/>
                <a:gd name="T55" fmla="*/ 95 h 97"/>
                <a:gd name="T56" fmla="*/ 33 w 111"/>
                <a:gd name="T57" fmla="*/ 87 h 97"/>
                <a:gd name="T58" fmla="*/ 37 w 111"/>
                <a:gd name="T59" fmla="*/ 83 h 97"/>
                <a:gd name="T60" fmla="*/ 35 w 111"/>
                <a:gd name="T61" fmla="*/ 82 h 97"/>
                <a:gd name="T62" fmla="*/ 53 w 111"/>
                <a:gd name="T63" fmla="*/ 64 h 97"/>
                <a:gd name="T64" fmla="*/ 82 w 111"/>
                <a:gd name="T65" fmla="*/ 93 h 97"/>
                <a:gd name="T66" fmla="*/ 89 w 111"/>
                <a:gd name="T67" fmla="*/ 97 h 97"/>
                <a:gd name="T68" fmla="*/ 96 w 111"/>
                <a:gd name="T69" fmla="*/ 93 h 97"/>
                <a:gd name="T70" fmla="*/ 96 w 111"/>
                <a:gd name="T71" fmla="*/ 79 h 97"/>
                <a:gd name="T72" fmla="*/ 67 w 111"/>
                <a:gd name="T73" fmla="*/ 50 h 97"/>
                <a:gd name="T74" fmla="*/ 72 w 111"/>
                <a:gd name="T75" fmla="*/ 45 h 97"/>
                <a:gd name="T76" fmla="*/ 75 w 111"/>
                <a:gd name="T77" fmla="*/ 47 h 97"/>
                <a:gd name="T78" fmla="*/ 82 w 111"/>
                <a:gd name="T79" fmla="*/ 46 h 97"/>
                <a:gd name="T80" fmla="*/ 106 w 111"/>
                <a:gd name="T81" fmla="*/ 21 h 97"/>
                <a:gd name="T82" fmla="*/ 106 w 111"/>
                <a:gd name="T83" fmla="*/ 20 h 97"/>
                <a:gd name="T84" fmla="*/ 106 w 111"/>
                <a:gd name="T85" fmla="*/ 20 h 97"/>
                <a:gd name="T86" fmla="*/ 107 w 111"/>
                <a:gd name="T87" fmla="*/ 18 h 97"/>
                <a:gd name="T88" fmla="*/ 110 w 111"/>
                <a:gd name="T89" fmla="*/ 18 h 97"/>
                <a:gd name="T90" fmla="*/ 110 w 111"/>
                <a:gd name="T91" fmla="*/ 13 h 97"/>
                <a:gd name="T92" fmla="*/ 90 w 111"/>
                <a:gd name="T93" fmla="*/ 84 h 97"/>
                <a:gd name="T94" fmla="*/ 94 w 111"/>
                <a:gd name="T95" fmla="*/ 87 h 97"/>
                <a:gd name="T96" fmla="*/ 90 w 111"/>
                <a:gd name="T97" fmla="*/ 92 h 97"/>
                <a:gd name="T98" fmla="*/ 86 w 111"/>
                <a:gd name="T99" fmla="*/ 87 h 97"/>
                <a:gd name="T100" fmla="*/ 90 w 111"/>
                <a:gd name="T101" fmla="*/ 84 h 97"/>
                <a:gd name="T102" fmla="*/ 76 w 111"/>
                <a:gd name="T103" fmla="*/ 32 h 97"/>
                <a:gd name="T104" fmla="*/ 74 w 111"/>
                <a:gd name="T105" fmla="*/ 31 h 97"/>
                <a:gd name="T106" fmla="*/ 93 w 111"/>
                <a:gd name="T107" fmla="*/ 13 h 97"/>
                <a:gd name="T108" fmla="*/ 95 w 111"/>
                <a:gd name="T109" fmla="*/ 14 h 97"/>
                <a:gd name="T110" fmla="*/ 76 w 111"/>
                <a:gd name="T111" fmla="*/ 32 h 97"/>
                <a:gd name="T112" fmla="*/ 76 w 111"/>
                <a:gd name="T113" fmla="*/ 32 h 97"/>
                <a:gd name="T114" fmla="*/ 82 w 111"/>
                <a:gd name="T115" fmla="*/ 39 h 97"/>
                <a:gd name="T116" fmla="*/ 80 w 111"/>
                <a:gd name="T117" fmla="*/ 37 h 97"/>
                <a:gd name="T118" fmla="*/ 99 w 111"/>
                <a:gd name="T119" fmla="*/ 18 h 97"/>
                <a:gd name="T120" fmla="*/ 101 w 111"/>
                <a:gd name="T121" fmla="*/ 20 h 97"/>
                <a:gd name="T122" fmla="*/ 82 w 111"/>
                <a:gd name="T123" fmla="*/ 39 h 97"/>
                <a:gd name="T124" fmla="*/ 82 w 111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1" h="97">
                  <a:moveTo>
                    <a:pt x="110" y="1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99" y="1"/>
                    <a:pt x="97" y="1"/>
                    <a:pt x="96" y="3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4" y="5"/>
                    <a:pt x="93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3"/>
                    <a:pt x="67" y="36"/>
                    <a:pt x="66" y="3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1"/>
                    <a:pt x="45" y="13"/>
                    <a:pt x="39" y="7"/>
                  </a:cubicBezTo>
                  <a:cubicBezTo>
                    <a:pt x="34" y="1"/>
                    <a:pt x="25" y="0"/>
                    <a:pt x="18" y="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3"/>
                    <a:pt x="3" y="32"/>
                    <a:pt x="9" y="37"/>
                  </a:cubicBezTo>
                  <a:cubicBezTo>
                    <a:pt x="14" y="43"/>
                    <a:pt x="23" y="46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6" y="97"/>
                    <a:pt x="89" y="97"/>
                  </a:cubicBezTo>
                  <a:cubicBezTo>
                    <a:pt x="91" y="97"/>
                    <a:pt x="94" y="96"/>
                    <a:pt x="96" y="93"/>
                  </a:cubicBezTo>
                  <a:cubicBezTo>
                    <a:pt x="101" y="89"/>
                    <a:pt x="101" y="83"/>
                    <a:pt x="96" y="79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7" y="46"/>
                    <a:pt x="79" y="46"/>
                    <a:pt x="82" y="46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6"/>
                    <a:pt x="111" y="14"/>
                    <a:pt x="110" y="13"/>
                  </a:cubicBezTo>
                  <a:close/>
                  <a:moveTo>
                    <a:pt x="90" y="84"/>
                  </a:moveTo>
                  <a:cubicBezTo>
                    <a:pt x="92" y="84"/>
                    <a:pt x="94" y="86"/>
                    <a:pt x="94" y="87"/>
                  </a:cubicBezTo>
                  <a:cubicBezTo>
                    <a:pt x="94" y="90"/>
                    <a:pt x="92" y="92"/>
                    <a:pt x="90" y="92"/>
                  </a:cubicBezTo>
                  <a:cubicBezTo>
                    <a:pt x="87" y="92"/>
                    <a:pt x="86" y="90"/>
                    <a:pt x="86" y="87"/>
                  </a:cubicBezTo>
                  <a:cubicBezTo>
                    <a:pt x="86" y="86"/>
                    <a:pt x="87" y="84"/>
                    <a:pt x="90" y="84"/>
                  </a:cubicBezTo>
                  <a:close/>
                  <a:moveTo>
                    <a:pt x="76" y="32"/>
                  </a:moveTo>
                  <a:cubicBezTo>
                    <a:pt x="74" y="31"/>
                    <a:pt x="74" y="31"/>
                    <a:pt x="74" y="3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lose/>
                  <a:moveTo>
                    <a:pt x="82" y="39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3" name="ïsḷîḓê"/>
            <p:cNvSpPr/>
            <p:nvPr/>
          </p:nvSpPr>
          <p:spPr bwMode="auto">
            <a:xfrm>
              <a:off x="6514903" y="3600758"/>
              <a:ext cx="954395" cy="954395"/>
            </a:xfrm>
            <a:prstGeom prst="ellipse">
              <a:avLst/>
            </a:prstGeom>
            <a:solidFill>
              <a:srgbClr val="004D85"/>
            </a:solidFill>
            <a:ln w="3810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5" name="íşļíďe"/>
            <p:cNvSpPr txBox="1"/>
            <p:nvPr/>
          </p:nvSpPr>
          <p:spPr bwMode="auto">
            <a:xfrm>
              <a:off x="8020441" y="1665280"/>
              <a:ext cx="358131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rPr>
                <a:t>公司介绍</a:t>
              </a:r>
              <a:endParaRPr lang="en-US" altLang="zh-CN" sz="1800" b="1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7" name="îṣlïdé"/>
            <p:cNvSpPr txBox="1"/>
            <p:nvPr/>
          </p:nvSpPr>
          <p:spPr bwMode="auto">
            <a:xfrm>
              <a:off x="8264661" y="2810557"/>
              <a:ext cx="358131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rPr>
                <a:t>解决问题</a:t>
              </a:r>
              <a:endParaRPr lang="en-US" altLang="zh-CN" sz="1800" b="1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19" name="ïṡliḓe"/>
            <p:cNvSpPr txBox="1"/>
            <p:nvPr/>
          </p:nvSpPr>
          <p:spPr bwMode="auto">
            <a:xfrm>
              <a:off x="7722474" y="3921627"/>
              <a:ext cx="358131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rPr>
                <a:t>前景</a:t>
              </a:r>
              <a:r>
                <a:rPr lang="en-US" altLang="zh-CN" sz="1800" b="1" dirty="0"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rPr>
                <a:t>/</a:t>
              </a:r>
              <a:r>
                <a:rPr lang="zh-CN" altLang="en-US" sz="1800" b="1" dirty="0"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rPr>
                <a:t>项目计划</a:t>
              </a:r>
              <a:endParaRPr lang="en-US" altLang="zh-CN" sz="1800" b="1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sp>
          <p:nvSpPr>
            <p:cNvPr id="21" name="ï$ḷiďê"/>
            <p:cNvSpPr txBox="1"/>
            <p:nvPr/>
          </p:nvSpPr>
          <p:spPr bwMode="auto">
            <a:xfrm>
              <a:off x="7105335" y="4857672"/>
              <a:ext cx="358131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思源黑体" panose="020B0400000000000000" pitchFamily="34" charset="-122"/>
                  <a:ea typeface="思源黑体" panose="020B0400000000000000" pitchFamily="34" charset="-122"/>
                  <a:sym typeface="思源黑体" panose="020B0400000000000000" pitchFamily="34" charset="-122"/>
                </a:rPr>
                <a:t>融资计划</a:t>
              </a:r>
              <a:endParaRPr lang="en-US" altLang="zh-CN" sz="1800" b="1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767264" y="2394885"/>
              <a:ext cx="375163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416800" y="4617027"/>
              <a:ext cx="41021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î$ḻiďe"/>
            <p:cNvSpPr/>
            <p:nvPr/>
          </p:nvSpPr>
          <p:spPr bwMode="auto">
            <a:xfrm>
              <a:off x="6785030" y="3852390"/>
              <a:ext cx="414140" cy="451131"/>
            </a:xfrm>
            <a:custGeom>
              <a:avLst/>
              <a:gdLst>
                <a:gd name="connsiteX0" fmla="*/ 227869 w 556973"/>
                <a:gd name="connsiteY0" fmla="*/ 328623 h 606722"/>
                <a:gd name="connsiteX1" fmla="*/ 430435 w 556973"/>
                <a:gd name="connsiteY1" fmla="*/ 328623 h 606722"/>
                <a:gd name="connsiteX2" fmla="*/ 455711 w 556973"/>
                <a:gd name="connsiteY2" fmla="*/ 353876 h 606722"/>
                <a:gd name="connsiteX3" fmla="*/ 430435 w 556973"/>
                <a:gd name="connsiteY3" fmla="*/ 379218 h 606722"/>
                <a:gd name="connsiteX4" fmla="*/ 227869 w 556973"/>
                <a:gd name="connsiteY4" fmla="*/ 379218 h 606722"/>
                <a:gd name="connsiteX5" fmla="*/ 202593 w 556973"/>
                <a:gd name="connsiteY5" fmla="*/ 353876 h 606722"/>
                <a:gd name="connsiteX6" fmla="*/ 227869 w 556973"/>
                <a:gd name="connsiteY6" fmla="*/ 328623 h 606722"/>
                <a:gd name="connsiteX7" fmla="*/ 227869 w 556973"/>
                <a:gd name="connsiteY7" fmla="*/ 227503 h 606722"/>
                <a:gd name="connsiteX8" fmla="*/ 430435 w 556973"/>
                <a:gd name="connsiteY8" fmla="*/ 227503 h 606722"/>
                <a:gd name="connsiteX9" fmla="*/ 455711 w 556973"/>
                <a:gd name="connsiteY9" fmla="*/ 252756 h 606722"/>
                <a:gd name="connsiteX10" fmla="*/ 430435 w 556973"/>
                <a:gd name="connsiteY10" fmla="*/ 278098 h 606722"/>
                <a:gd name="connsiteX11" fmla="*/ 227869 w 556973"/>
                <a:gd name="connsiteY11" fmla="*/ 278098 h 606722"/>
                <a:gd name="connsiteX12" fmla="*/ 202593 w 556973"/>
                <a:gd name="connsiteY12" fmla="*/ 252756 h 606722"/>
                <a:gd name="connsiteX13" fmla="*/ 227869 w 556973"/>
                <a:gd name="connsiteY13" fmla="*/ 227503 h 606722"/>
                <a:gd name="connsiteX14" fmla="*/ 50642 w 556973"/>
                <a:gd name="connsiteY14" fmla="*/ 151702 h 606722"/>
                <a:gd name="connsiteX15" fmla="*/ 50642 w 556973"/>
                <a:gd name="connsiteY15" fmla="*/ 556155 h 606722"/>
                <a:gd name="connsiteX16" fmla="*/ 379771 w 556973"/>
                <a:gd name="connsiteY16" fmla="*/ 556155 h 606722"/>
                <a:gd name="connsiteX17" fmla="*/ 379771 w 556973"/>
                <a:gd name="connsiteY17" fmla="*/ 505587 h 606722"/>
                <a:gd name="connsiteX18" fmla="*/ 101284 w 556973"/>
                <a:gd name="connsiteY18" fmla="*/ 505587 h 606722"/>
                <a:gd name="connsiteX19" fmla="*/ 101284 w 556973"/>
                <a:gd name="connsiteY19" fmla="*/ 151702 h 606722"/>
                <a:gd name="connsiteX20" fmla="*/ 227868 w 556973"/>
                <a:gd name="connsiteY20" fmla="*/ 126383 h 606722"/>
                <a:gd name="connsiteX21" fmla="*/ 354508 w 556973"/>
                <a:gd name="connsiteY21" fmla="*/ 126383 h 606722"/>
                <a:gd name="connsiteX22" fmla="*/ 379783 w 556973"/>
                <a:gd name="connsiteY22" fmla="*/ 151725 h 606722"/>
                <a:gd name="connsiteX23" fmla="*/ 354508 w 556973"/>
                <a:gd name="connsiteY23" fmla="*/ 176978 h 606722"/>
                <a:gd name="connsiteX24" fmla="*/ 227868 w 556973"/>
                <a:gd name="connsiteY24" fmla="*/ 176978 h 606722"/>
                <a:gd name="connsiteX25" fmla="*/ 202593 w 556973"/>
                <a:gd name="connsiteY25" fmla="*/ 151725 h 606722"/>
                <a:gd name="connsiteX26" fmla="*/ 227868 w 556973"/>
                <a:gd name="connsiteY26" fmla="*/ 126383 h 606722"/>
                <a:gd name="connsiteX27" fmla="*/ 151926 w 556973"/>
                <a:gd name="connsiteY27" fmla="*/ 50567 h 606722"/>
                <a:gd name="connsiteX28" fmla="*/ 151926 w 556973"/>
                <a:gd name="connsiteY28" fmla="*/ 101135 h 606722"/>
                <a:gd name="connsiteX29" fmla="*/ 151926 w 556973"/>
                <a:gd name="connsiteY29" fmla="*/ 455020 h 606722"/>
                <a:gd name="connsiteX30" fmla="*/ 430413 w 556973"/>
                <a:gd name="connsiteY30" fmla="*/ 455020 h 606722"/>
                <a:gd name="connsiteX31" fmla="*/ 506331 w 556973"/>
                <a:gd name="connsiteY31" fmla="*/ 455020 h 606722"/>
                <a:gd name="connsiteX32" fmla="*/ 506331 w 556973"/>
                <a:gd name="connsiteY32" fmla="*/ 136861 h 606722"/>
                <a:gd name="connsiteX33" fmla="*/ 419910 w 556973"/>
                <a:gd name="connsiteY33" fmla="*/ 50567 h 606722"/>
                <a:gd name="connsiteX34" fmla="*/ 101284 w 556973"/>
                <a:gd name="connsiteY34" fmla="*/ 0 h 606722"/>
                <a:gd name="connsiteX35" fmla="*/ 440915 w 556973"/>
                <a:gd name="connsiteY35" fmla="*/ 0 h 606722"/>
                <a:gd name="connsiteX36" fmla="*/ 556973 w 556973"/>
                <a:gd name="connsiteY36" fmla="*/ 115887 h 606722"/>
                <a:gd name="connsiteX37" fmla="*/ 556973 w 556973"/>
                <a:gd name="connsiteY37" fmla="*/ 505587 h 606722"/>
                <a:gd name="connsiteX38" fmla="*/ 430413 w 556973"/>
                <a:gd name="connsiteY38" fmla="*/ 505587 h 606722"/>
                <a:gd name="connsiteX39" fmla="*/ 430413 w 556973"/>
                <a:gd name="connsiteY39" fmla="*/ 606722 h 606722"/>
                <a:gd name="connsiteX40" fmla="*/ 0 w 556973"/>
                <a:gd name="connsiteY40" fmla="*/ 606722 h 606722"/>
                <a:gd name="connsiteX41" fmla="*/ 0 w 556973"/>
                <a:gd name="connsiteY41" fmla="*/ 101135 h 606722"/>
                <a:gd name="connsiteX42" fmla="*/ 101284 w 556973"/>
                <a:gd name="connsiteY42" fmla="*/ 101135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56973" h="606722">
                  <a:moveTo>
                    <a:pt x="227869" y="328623"/>
                  </a:moveTo>
                  <a:lnTo>
                    <a:pt x="430435" y="328623"/>
                  </a:lnTo>
                  <a:cubicBezTo>
                    <a:pt x="444408" y="328623"/>
                    <a:pt x="455711" y="339916"/>
                    <a:pt x="455711" y="353876"/>
                  </a:cubicBezTo>
                  <a:cubicBezTo>
                    <a:pt x="455711" y="367837"/>
                    <a:pt x="444408" y="379218"/>
                    <a:pt x="430435" y="379218"/>
                  </a:cubicBezTo>
                  <a:lnTo>
                    <a:pt x="227869" y="379218"/>
                  </a:lnTo>
                  <a:cubicBezTo>
                    <a:pt x="213896" y="379218"/>
                    <a:pt x="202593" y="367837"/>
                    <a:pt x="202593" y="353876"/>
                  </a:cubicBezTo>
                  <a:cubicBezTo>
                    <a:pt x="202593" y="339916"/>
                    <a:pt x="213896" y="328623"/>
                    <a:pt x="227869" y="328623"/>
                  </a:cubicBezTo>
                  <a:close/>
                  <a:moveTo>
                    <a:pt x="227869" y="227503"/>
                  </a:moveTo>
                  <a:lnTo>
                    <a:pt x="430435" y="227503"/>
                  </a:lnTo>
                  <a:cubicBezTo>
                    <a:pt x="444408" y="227503"/>
                    <a:pt x="455711" y="238795"/>
                    <a:pt x="455711" y="252756"/>
                  </a:cubicBezTo>
                  <a:cubicBezTo>
                    <a:pt x="455711" y="266805"/>
                    <a:pt x="444408" y="278098"/>
                    <a:pt x="430435" y="278098"/>
                  </a:cubicBezTo>
                  <a:lnTo>
                    <a:pt x="227869" y="278098"/>
                  </a:lnTo>
                  <a:cubicBezTo>
                    <a:pt x="213896" y="278098"/>
                    <a:pt x="202593" y="266805"/>
                    <a:pt x="202593" y="252756"/>
                  </a:cubicBezTo>
                  <a:cubicBezTo>
                    <a:pt x="202593" y="238795"/>
                    <a:pt x="213896" y="227503"/>
                    <a:pt x="227869" y="227503"/>
                  </a:cubicBezTo>
                  <a:close/>
                  <a:moveTo>
                    <a:pt x="50642" y="151702"/>
                  </a:moveTo>
                  <a:lnTo>
                    <a:pt x="50642" y="556155"/>
                  </a:lnTo>
                  <a:lnTo>
                    <a:pt x="379771" y="556155"/>
                  </a:lnTo>
                  <a:lnTo>
                    <a:pt x="379771" y="505587"/>
                  </a:lnTo>
                  <a:lnTo>
                    <a:pt x="101284" y="505587"/>
                  </a:lnTo>
                  <a:lnTo>
                    <a:pt x="101284" y="151702"/>
                  </a:lnTo>
                  <a:close/>
                  <a:moveTo>
                    <a:pt x="227868" y="126383"/>
                  </a:moveTo>
                  <a:lnTo>
                    <a:pt x="354508" y="126383"/>
                  </a:lnTo>
                  <a:cubicBezTo>
                    <a:pt x="368481" y="126383"/>
                    <a:pt x="379783" y="137764"/>
                    <a:pt x="379783" y="151725"/>
                  </a:cubicBezTo>
                  <a:cubicBezTo>
                    <a:pt x="379783" y="165685"/>
                    <a:pt x="368481" y="176978"/>
                    <a:pt x="354508" y="176978"/>
                  </a:cubicBezTo>
                  <a:lnTo>
                    <a:pt x="227868" y="176978"/>
                  </a:lnTo>
                  <a:cubicBezTo>
                    <a:pt x="213895" y="176978"/>
                    <a:pt x="202593" y="165685"/>
                    <a:pt x="202593" y="151725"/>
                  </a:cubicBezTo>
                  <a:cubicBezTo>
                    <a:pt x="202593" y="137764"/>
                    <a:pt x="213895" y="126383"/>
                    <a:pt x="227868" y="126383"/>
                  </a:cubicBezTo>
                  <a:close/>
                  <a:moveTo>
                    <a:pt x="151926" y="50567"/>
                  </a:moveTo>
                  <a:lnTo>
                    <a:pt x="151926" y="101135"/>
                  </a:lnTo>
                  <a:lnTo>
                    <a:pt x="151926" y="455020"/>
                  </a:lnTo>
                  <a:lnTo>
                    <a:pt x="430413" y="455020"/>
                  </a:lnTo>
                  <a:lnTo>
                    <a:pt x="506331" y="455020"/>
                  </a:lnTo>
                  <a:lnTo>
                    <a:pt x="506331" y="136861"/>
                  </a:lnTo>
                  <a:lnTo>
                    <a:pt x="419910" y="50567"/>
                  </a:lnTo>
                  <a:close/>
                  <a:moveTo>
                    <a:pt x="101284" y="0"/>
                  </a:moveTo>
                  <a:lnTo>
                    <a:pt x="440915" y="0"/>
                  </a:lnTo>
                  <a:lnTo>
                    <a:pt x="556973" y="115887"/>
                  </a:lnTo>
                  <a:lnTo>
                    <a:pt x="556973" y="505587"/>
                  </a:lnTo>
                  <a:lnTo>
                    <a:pt x="430413" y="505587"/>
                  </a:lnTo>
                  <a:lnTo>
                    <a:pt x="430413" y="606722"/>
                  </a:lnTo>
                  <a:lnTo>
                    <a:pt x="0" y="606722"/>
                  </a:lnTo>
                  <a:lnTo>
                    <a:pt x="0" y="101135"/>
                  </a:lnTo>
                  <a:lnTo>
                    <a:pt x="101284" y="1011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endParaRPr>
            </a:p>
          </p:txBody>
        </p:sp>
        <p:cxnSp>
          <p:nvCxnSpPr>
            <p:cNvPr id="27" name="直接连接符 23"/>
            <p:cNvCxnSpPr/>
            <p:nvPr/>
          </p:nvCxnSpPr>
          <p:spPr>
            <a:xfrm>
              <a:off x="6948506" y="5460953"/>
              <a:ext cx="4102101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直线连接符 27"/>
          <p:cNvCxnSpPr/>
          <p:nvPr/>
        </p:nvCxnSpPr>
        <p:spPr>
          <a:xfrm flipV="1">
            <a:off x="616188" y="834887"/>
            <a:ext cx="799144" cy="803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866" y="1843690"/>
            <a:ext cx="545071" cy="5334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012" y="4696975"/>
            <a:ext cx="431197" cy="385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3889 L -1.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25E-6 0.03842 L -1.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从道的估值和资金用途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4"/>
            <a:ext cx="4594261" cy="153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09968" y="1514603"/>
            <a:ext cx="10728303" cy="1980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消费顾问开发：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在半年内配备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GDP20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强城市“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＋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”负责人体系，即配一名全职主管具备店长经验、大专及以上学历；两名具备店长经验的业务助理主要负责核心商场人员建设，即店员拉新、培训，以及从道内购销售组织工作。北上广深等超级城市，加强布置。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资金需求：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每月四个城市递增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7.2+14.4+21.6+28.8+36=108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万，做到第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20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个城市后为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36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月开支。（目前计划一年完成，资金充足一年目标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50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个城市。）底薪含税五险一金：主管均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0.8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万元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月、业务助理均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0.5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月，加实际销售业绩提成。同时部分采用兼职方式。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每个城市金额：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0.8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万元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月（主管）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+2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*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0.5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万元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月（业务助理）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=1.8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万元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</p:txBody>
      </p:sp>
      <p:sp>
        <p:nvSpPr>
          <p:cNvPr id="18" name="十字形 17"/>
          <p:cNvSpPr/>
          <p:nvPr/>
        </p:nvSpPr>
        <p:spPr>
          <a:xfrm>
            <a:off x="4473522" y="4935597"/>
            <a:ext cx="369302" cy="369302"/>
          </a:xfrm>
          <a:prstGeom prst="plus">
            <a:avLst>
              <a:gd name="adj" fmla="val 40289"/>
            </a:avLst>
          </a:prstGeom>
          <a:solidFill>
            <a:srgbClr val="2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20" name="矩形 19"/>
          <p:cNvSpPr/>
          <p:nvPr/>
        </p:nvSpPr>
        <p:spPr>
          <a:xfrm>
            <a:off x="1931761" y="5564196"/>
            <a:ext cx="8220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一个城市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499124" y="5482621"/>
            <a:ext cx="95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主管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0.8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万元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03224" y="5494808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名业务助理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每人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0.5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万元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等于 22"/>
          <p:cNvSpPr/>
          <p:nvPr/>
        </p:nvSpPr>
        <p:spPr>
          <a:xfrm>
            <a:off x="2884876" y="4900976"/>
            <a:ext cx="526916" cy="438544"/>
          </a:xfrm>
          <a:prstGeom prst="mathEqual">
            <a:avLst>
              <a:gd name="adj1" fmla="val 21374"/>
              <a:gd name="adj2" fmla="val 24636"/>
            </a:avLst>
          </a:prstGeom>
          <a:solidFill>
            <a:srgbClr val="2A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148334" y="396322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A242E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消费顾问开发</a:t>
            </a:r>
            <a:endParaRPr lang="zh-CN" altLang="en-US" sz="2000" b="1" dirty="0">
              <a:solidFill>
                <a:srgbClr val="2A242E"/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484595" y="396322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A242E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资金需求</a:t>
            </a:r>
            <a:endParaRPr lang="zh-CN" altLang="en-US" sz="2000" b="1" dirty="0">
              <a:solidFill>
                <a:srgbClr val="2A242E"/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478183" y="5709587"/>
            <a:ext cx="12234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20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个城市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36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万元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06" y="4467520"/>
            <a:ext cx="1169372" cy="11693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11" y="4688883"/>
            <a:ext cx="793738" cy="7937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22" y="4706798"/>
            <a:ext cx="632722" cy="63272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04" y="4706798"/>
            <a:ext cx="632722" cy="6327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778" y="4609199"/>
            <a:ext cx="873422" cy="873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人员及办公租赁</a:t>
            </a:r>
            <a:r>
              <a:rPr lang="en-US" altLang="zh-CN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_</a:t>
            </a:r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融资用途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4"/>
            <a:ext cx="4594261" cy="153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182096" y="1367439"/>
            <a:ext cx="8065033" cy="3055587"/>
          </a:xfrm>
          <a:prstGeom prst="roundRect">
            <a:avLst>
              <a:gd name="adj" fmla="val 6014"/>
            </a:avLst>
          </a:prstGeom>
          <a:solidFill>
            <a:srgbClr val="004D8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5" name="圆角矩形 34"/>
          <p:cNvSpPr/>
          <p:nvPr/>
        </p:nvSpPr>
        <p:spPr>
          <a:xfrm>
            <a:off x="182096" y="1340784"/>
            <a:ext cx="10074719" cy="3082242"/>
          </a:xfrm>
          <a:prstGeom prst="roundRect">
            <a:avLst>
              <a:gd name="adj" fmla="val 6014"/>
            </a:avLst>
          </a:prstGeom>
          <a:noFill/>
          <a:ln w="50800">
            <a:solidFill>
              <a:srgbClr val="004D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8" name="矩形 37"/>
          <p:cNvSpPr/>
          <p:nvPr/>
        </p:nvSpPr>
        <p:spPr>
          <a:xfrm>
            <a:off x="298120" y="3186085"/>
            <a:ext cx="2729808" cy="614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CEO</a:t>
            </a:r>
            <a:r>
              <a:rPr kumimoji="1"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、</a:t>
            </a:r>
            <a:r>
              <a:rPr kumimoji="1"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COO</a:t>
            </a:r>
            <a:r>
              <a:rPr kumimoji="1"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、</a:t>
            </a:r>
            <a:r>
              <a:rPr kumimoji="1"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CFO</a:t>
            </a:r>
            <a:r>
              <a:rPr kumimoji="1"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、</a:t>
            </a:r>
            <a:r>
              <a:rPr kumimoji="1"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CTO</a:t>
            </a:r>
            <a:endParaRPr kumimoji="1"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（赠送期权除资方外）</a:t>
            </a:r>
            <a:endParaRPr lang="zh-CN" altLang="en-US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124317" y="3164518"/>
            <a:ext cx="1910428" cy="614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业务职能部门</a:t>
            </a:r>
            <a:endParaRPr kumimoji="1"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（赠送期权除资方外）</a:t>
            </a:r>
            <a:endParaRPr lang="zh-CN" altLang="en-US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745354" y="3141419"/>
            <a:ext cx="1824356" cy="614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IT</a:t>
            </a:r>
            <a:r>
              <a:rPr kumimoji="1"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部门</a:t>
            </a:r>
            <a:endParaRPr kumimoji="1"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（赠送期权除资方外）</a:t>
            </a:r>
            <a:endParaRPr lang="zh-CN" altLang="en-US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188880" y="3069605"/>
            <a:ext cx="2032366" cy="1011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公司人力预计</a:t>
            </a:r>
            <a:endParaRPr kumimoji="1" lang="en-US" altLang="zh-CN" sz="1400" dirty="0">
              <a:solidFill>
                <a:srgbClr val="2A242E"/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开支≤</a:t>
            </a:r>
            <a:r>
              <a:rPr kumimoji="1" lang="en-US" altLang="zh-CN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30</a:t>
            </a:r>
            <a:r>
              <a:rPr kumimoji="1" lang="zh-CN" altLang="en-US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</a:t>
            </a:r>
            <a:r>
              <a:rPr kumimoji="1" lang="en-US" altLang="zh-CN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kumimoji="1" lang="zh-CN" altLang="en-US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</a:t>
            </a:r>
            <a:endParaRPr kumimoji="1" lang="en-US" altLang="zh-CN" sz="1400" dirty="0">
              <a:solidFill>
                <a:srgbClr val="2A242E"/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（根据发展增加）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305630" y="3231187"/>
            <a:ext cx="1457548" cy="68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办公租赁</a:t>
            </a:r>
            <a:endParaRPr kumimoji="1" lang="en-US" altLang="zh-CN" sz="1400" dirty="0">
              <a:solidFill>
                <a:srgbClr val="2A242E"/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开支</a:t>
            </a:r>
            <a:r>
              <a:rPr kumimoji="1" lang="en-US" altLang="zh-CN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10</a:t>
            </a:r>
            <a:r>
              <a:rPr kumimoji="1" lang="zh-CN" altLang="en-US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</a:t>
            </a:r>
            <a:r>
              <a:rPr kumimoji="1" lang="en-US" altLang="zh-CN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kumimoji="1" lang="zh-CN" altLang="en-US" sz="1400" dirty="0">
                <a:solidFill>
                  <a:srgbClr val="2A242E"/>
                </a:solidFill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</a:t>
            </a:r>
            <a:endParaRPr kumimoji="1" lang="en-US" altLang="zh-CN" sz="1400" dirty="0">
              <a:solidFill>
                <a:srgbClr val="2A242E"/>
              </a:solidFill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549400" y="5337208"/>
            <a:ext cx="373316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公司人力预计</a:t>
            </a:r>
            <a:r>
              <a:rPr kumimoji="1" lang="en-US" altLang="zh-CN" sz="14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+</a:t>
            </a:r>
            <a:r>
              <a:rPr kumimoji="1" lang="zh-CN" altLang="en-US" sz="14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办公租赁合计：</a:t>
            </a:r>
            <a:r>
              <a:rPr kumimoji="1" lang="en-US" altLang="zh-CN" sz="14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40</a:t>
            </a:r>
            <a:r>
              <a:rPr kumimoji="1" lang="zh-CN" altLang="en-US" sz="14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万元</a:t>
            </a:r>
            <a:r>
              <a:rPr kumimoji="1" lang="en-US" altLang="zh-CN" sz="14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/</a:t>
            </a:r>
            <a:r>
              <a:rPr kumimoji="1" lang="zh-CN" altLang="en-US" sz="1400" dirty="0">
                <a:latin typeface="黑体" panose="02010609060101010101" charset="-122"/>
                <a:ea typeface="黑体" panose="02010609060101010101" charset="-122"/>
                <a:cs typeface="宋体-简" panose="02010800040101010101" charset="-122"/>
              </a:rPr>
              <a:t>月</a:t>
            </a:r>
            <a:endParaRPr kumimoji="1" lang="en-US" altLang="zh-CN" sz="1400" dirty="0">
              <a:latin typeface="黑体" panose="02010609060101010101" charset="-122"/>
              <a:ea typeface="黑体" panose="02010609060101010101" charset="-122"/>
              <a:cs typeface="宋体-简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75" y="2111045"/>
            <a:ext cx="952500" cy="95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31" y="2111045"/>
            <a:ext cx="999362" cy="9993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812" y="1987092"/>
            <a:ext cx="1123315" cy="11233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59" y="2034423"/>
            <a:ext cx="1151662" cy="11516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64" y="2088805"/>
            <a:ext cx="1097280" cy="10972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47" y="5166632"/>
            <a:ext cx="776539" cy="776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投资人条件要求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>
            <a:off x="600146" y="843714"/>
            <a:ext cx="2899410" cy="14242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800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55963" y="1285287"/>
            <a:ext cx="2252750" cy="389638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938616" y="2086154"/>
            <a:ext cx="6150264" cy="1011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欢迎拥有商品供应链资源，理解线下高消费顾客维护精细化的投资人加入。</a:t>
            </a:r>
            <a:endParaRPr kumimoji="1" lang="en-US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欢迎拥有国际视野的投资人加入。</a:t>
            </a:r>
            <a:endParaRPr kumimoji="1" lang="en-US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欢迎能提供优秀人才的投资人加入。</a:t>
            </a:r>
            <a:endParaRPr kumimoji="1" lang="en-US" altLang="zh-CN" sz="1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4" y="0"/>
            <a:ext cx="12129025" cy="6858000"/>
          </a:xfrm>
          <a:prstGeom prst="rect">
            <a:avLst/>
          </a:prstGeom>
        </p:spPr>
      </p:pic>
      <p:sp>
        <p:nvSpPr>
          <p:cNvPr id="6" name="Object 10007"/>
          <p:cNvSpPr txBox="1"/>
          <p:nvPr/>
        </p:nvSpPr>
        <p:spPr>
          <a:xfrm>
            <a:off x="626157" y="2855920"/>
            <a:ext cx="4568249" cy="114616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zh-CN" altLang="en-US" sz="6000" b="1" spc="616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感谢聆听</a:t>
            </a:r>
            <a:endParaRPr lang="en-US" sz="60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6157" y="4181312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电话：王大为 </a:t>
            </a:r>
            <a:r>
              <a:rPr kumimoji="1"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18217117619</a:t>
            </a:r>
            <a:r>
              <a:rPr kumimoji="1"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（微信同号）</a:t>
            </a:r>
            <a:endParaRPr kumimoji="1"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r="114"/>
          <a:stretch>
            <a:fillRect/>
          </a:stretch>
        </p:blipFill>
        <p:spPr>
          <a:xfrm>
            <a:off x="0" y="2684288"/>
            <a:ext cx="12192000" cy="2706687"/>
          </a:xfrm>
          <a:blipFill dpi="0" rotWithShape="1">
            <a:blip r:embed="rId2"/>
            <a:srcRect/>
            <a:stretch>
              <a:fillRect t="-28000" b="-28000"/>
            </a:stretch>
          </a:blipFill>
        </p:spPr>
      </p:pic>
      <p:sp>
        <p:nvSpPr>
          <p:cNvPr id="22" name="文本框 41"/>
          <p:cNvSpPr txBox="1"/>
          <p:nvPr/>
        </p:nvSpPr>
        <p:spPr>
          <a:xfrm>
            <a:off x="8979109" y="1799094"/>
            <a:ext cx="279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3600" dirty="0">
                <a:solidFill>
                  <a:schemeClr val="accent2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公司简介</a:t>
            </a:r>
            <a:endParaRPr lang="en-US" altLang="zh-CN" sz="3600" dirty="0">
              <a:solidFill>
                <a:schemeClr val="accent2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19250" y="-1146629"/>
            <a:ext cx="2609850" cy="6537779"/>
          </a:xfrm>
          <a:prstGeom prst="rect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7375" y="3376881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0">
                <a:solidFill>
                  <a:schemeClr val="bg1"/>
                </a:solidFill>
                <a:latin typeface="造字工房尚黑 G0v1 常规体" pitchFamily="50" charset="-122"/>
                <a:ea typeface="造字工房尚黑 G0v1 常规体" pitchFamily="50" charset="-122"/>
              </a:defRPr>
            </a:lvl1pPr>
          </a:lstStyle>
          <a:p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01</a:t>
            </a:r>
            <a:endParaRPr lang="zh-CN" altLang="en-US" dirty="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80543" y="4606780"/>
            <a:ext cx="128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alpha val="56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PART ONE</a:t>
            </a:r>
            <a:endParaRPr lang="zh-CN" altLang="en-US" sz="1400" dirty="0">
              <a:solidFill>
                <a:schemeClr val="bg1">
                  <a:alpha val="56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619250" y="5289130"/>
            <a:ext cx="2609850" cy="10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3000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10" grpId="1" animBg="1"/>
      <p:bldP spid="10" grpId="2" animBg="1"/>
      <p:bldP spid="15" grpId="0"/>
      <p:bldP spid="15" grpId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2700" y="6413442"/>
            <a:ext cx="12217400" cy="280512"/>
          </a:xfrm>
          <a:custGeom>
            <a:avLst/>
            <a:gdLst>
              <a:gd name="connsiteX0" fmla="*/ 0 w 12217400"/>
              <a:gd name="connsiteY0" fmla="*/ 177858 h 280512"/>
              <a:gd name="connsiteX1" fmla="*/ 2260600 w 12217400"/>
              <a:gd name="connsiteY1" fmla="*/ 254058 h 280512"/>
              <a:gd name="connsiteX2" fmla="*/ 5257800 w 12217400"/>
              <a:gd name="connsiteY2" fmla="*/ 58 h 280512"/>
              <a:gd name="connsiteX3" fmla="*/ 7899400 w 12217400"/>
              <a:gd name="connsiteY3" fmla="*/ 279458 h 280512"/>
              <a:gd name="connsiteX4" fmla="*/ 10452100 w 12217400"/>
              <a:gd name="connsiteY4" fmla="*/ 101658 h 280512"/>
              <a:gd name="connsiteX5" fmla="*/ 12217400 w 12217400"/>
              <a:gd name="connsiteY5" fmla="*/ 266758 h 28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7400" h="280512">
                <a:moveTo>
                  <a:pt x="0" y="177858"/>
                </a:moveTo>
                <a:cubicBezTo>
                  <a:pt x="692150" y="230774"/>
                  <a:pt x="1384300" y="283691"/>
                  <a:pt x="2260600" y="254058"/>
                </a:cubicBezTo>
                <a:cubicBezTo>
                  <a:pt x="3136900" y="224425"/>
                  <a:pt x="4318000" y="-4175"/>
                  <a:pt x="5257800" y="58"/>
                </a:cubicBezTo>
                <a:cubicBezTo>
                  <a:pt x="6197600" y="4291"/>
                  <a:pt x="7033683" y="262525"/>
                  <a:pt x="7899400" y="279458"/>
                </a:cubicBezTo>
                <a:cubicBezTo>
                  <a:pt x="8765117" y="296391"/>
                  <a:pt x="9732433" y="103775"/>
                  <a:pt x="10452100" y="101658"/>
                </a:cubicBezTo>
                <a:cubicBezTo>
                  <a:pt x="11171767" y="99541"/>
                  <a:pt x="11694583" y="183149"/>
                  <a:pt x="12217400" y="266758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33000">
                  <a:schemeClr val="accent2">
                    <a:alpha val="20000"/>
                  </a:schemeClr>
                </a:gs>
                <a:gs pos="66000">
                  <a:schemeClr val="accent3">
                    <a:alpha val="20000"/>
                  </a:schemeClr>
                </a:gs>
                <a:gs pos="100000">
                  <a:schemeClr val="accent1">
                    <a:alpha val="2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12700" y="5981700"/>
            <a:ext cx="12166600" cy="848101"/>
          </a:xfrm>
          <a:custGeom>
            <a:avLst/>
            <a:gdLst>
              <a:gd name="connsiteX0" fmla="*/ 0 w 12166600"/>
              <a:gd name="connsiteY0" fmla="*/ 0 h 848101"/>
              <a:gd name="connsiteX1" fmla="*/ 2921000 w 12166600"/>
              <a:gd name="connsiteY1" fmla="*/ 838200 h 848101"/>
              <a:gd name="connsiteX2" fmla="*/ 7581900 w 12166600"/>
              <a:gd name="connsiteY2" fmla="*/ 482600 h 848101"/>
              <a:gd name="connsiteX3" fmla="*/ 12166600 w 12166600"/>
              <a:gd name="connsiteY3" fmla="*/ 838200 h 84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600" h="848101">
                <a:moveTo>
                  <a:pt x="0" y="0"/>
                </a:moveTo>
                <a:cubicBezTo>
                  <a:pt x="828675" y="378883"/>
                  <a:pt x="1657350" y="757767"/>
                  <a:pt x="2921000" y="838200"/>
                </a:cubicBezTo>
                <a:cubicBezTo>
                  <a:pt x="4184650" y="918633"/>
                  <a:pt x="6040967" y="482600"/>
                  <a:pt x="7581900" y="482600"/>
                </a:cubicBezTo>
                <a:cubicBezTo>
                  <a:pt x="9122833" y="482600"/>
                  <a:pt x="11398250" y="776817"/>
                  <a:pt x="12166600" y="83820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33000">
                  <a:schemeClr val="accent2">
                    <a:alpha val="20000"/>
                  </a:schemeClr>
                </a:gs>
                <a:gs pos="66000">
                  <a:schemeClr val="accent3">
                    <a:alpha val="20000"/>
                  </a:schemeClr>
                </a:gs>
                <a:gs pos="100000">
                  <a:schemeClr val="accent1">
                    <a:alpha val="2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738914" y="6199781"/>
            <a:ext cx="116115" cy="116115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701064" y="6495640"/>
            <a:ext cx="198314" cy="198314"/>
          </a:xfrm>
          <a:prstGeom prst="ellipse">
            <a:avLst/>
          </a:prstGeom>
          <a:solidFill>
            <a:schemeClr val="accent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486779" y="6508483"/>
            <a:ext cx="332672" cy="332672"/>
          </a:xfrm>
          <a:prstGeom prst="ellipse">
            <a:avLst/>
          </a:prstGeom>
          <a:noFill/>
          <a:ln>
            <a:solidFill>
              <a:schemeClr val="accent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968264" y="6437583"/>
            <a:ext cx="116115" cy="1161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118261" y="6542286"/>
            <a:ext cx="105021" cy="105021"/>
          </a:xfrm>
          <a:prstGeom prst="ellipse">
            <a:avLst/>
          </a:prstGeom>
          <a:noFill/>
          <a:ln>
            <a:solidFill>
              <a:schemeClr val="accent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9968" y="189368"/>
            <a:ext cx="265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公司背景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5400000" flipH="1" flipV="1">
            <a:off x="11959462" y="1142"/>
            <a:ext cx="975259" cy="963021"/>
          </a:xfrm>
          <a:custGeom>
            <a:avLst/>
            <a:gdLst>
              <a:gd name="connsiteX0" fmla="*/ 975259 w 975259"/>
              <a:gd name="connsiteY0" fmla="*/ 226421 h 963021"/>
              <a:gd name="connsiteX1" fmla="*/ 975259 w 975259"/>
              <a:gd name="connsiteY1" fmla="*/ 963021 h 963021"/>
              <a:gd name="connsiteX2" fmla="*/ 2 w 975259"/>
              <a:gd name="connsiteY2" fmla="*/ 963021 h 963021"/>
              <a:gd name="connsiteX3" fmla="*/ 2 w 975259"/>
              <a:gd name="connsiteY3" fmla="*/ 226422 h 963021"/>
              <a:gd name="connsiteX4" fmla="*/ 0 w 975259"/>
              <a:gd name="connsiteY4" fmla="*/ 226422 h 963021"/>
              <a:gd name="connsiteX5" fmla="*/ 0 w 975259"/>
              <a:gd name="connsiteY5" fmla="*/ 130628 h 963021"/>
              <a:gd name="connsiteX6" fmla="*/ 975257 w 975259"/>
              <a:gd name="connsiteY6" fmla="*/ 0 h 963021"/>
              <a:gd name="connsiteX7" fmla="*/ 975257 w 975259"/>
              <a:gd name="connsiteY7" fmla="*/ 226421 h 96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5259" h="963021">
                <a:moveTo>
                  <a:pt x="975259" y="226421"/>
                </a:moveTo>
                <a:lnTo>
                  <a:pt x="975259" y="963021"/>
                </a:lnTo>
                <a:lnTo>
                  <a:pt x="2" y="963021"/>
                </a:lnTo>
                <a:lnTo>
                  <a:pt x="2" y="226422"/>
                </a:lnTo>
                <a:lnTo>
                  <a:pt x="0" y="226422"/>
                </a:lnTo>
                <a:lnTo>
                  <a:pt x="0" y="130628"/>
                </a:lnTo>
                <a:lnTo>
                  <a:pt x="975257" y="0"/>
                </a:lnTo>
                <a:lnTo>
                  <a:pt x="975257" y="226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8" name="yen-coin-on-hands_60454"/>
          <p:cNvSpPr>
            <a:spLocks noChangeAspect="1"/>
          </p:cNvSpPr>
          <p:nvPr/>
        </p:nvSpPr>
        <p:spPr bwMode="auto">
          <a:xfrm>
            <a:off x="8019931" y="4000175"/>
            <a:ext cx="419742" cy="389664"/>
          </a:xfrm>
          <a:custGeom>
            <a:avLst/>
            <a:gdLst>
              <a:gd name="connsiteX0" fmla="*/ 331621 w 608704"/>
              <a:gd name="connsiteY0" fmla="*/ 496781 h 565088"/>
              <a:gd name="connsiteX1" fmla="*/ 441006 w 608704"/>
              <a:gd name="connsiteY1" fmla="*/ 496781 h 565088"/>
              <a:gd name="connsiteX2" fmla="*/ 446506 w 608704"/>
              <a:gd name="connsiteY2" fmla="*/ 497758 h 565088"/>
              <a:gd name="connsiteX3" fmla="*/ 454289 w 608704"/>
              <a:gd name="connsiteY3" fmla="*/ 504273 h 565088"/>
              <a:gd name="connsiteX4" fmla="*/ 456526 w 608704"/>
              <a:gd name="connsiteY4" fmla="*/ 512276 h 565088"/>
              <a:gd name="connsiteX5" fmla="*/ 456526 w 608704"/>
              <a:gd name="connsiteY5" fmla="*/ 517999 h 565088"/>
              <a:gd name="connsiteX6" fmla="*/ 456526 w 608704"/>
              <a:gd name="connsiteY6" fmla="*/ 549547 h 565088"/>
              <a:gd name="connsiteX7" fmla="*/ 441006 w 608704"/>
              <a:gd name="connsiteY7" fmla="*/ 565088 h 565088"/>
              <a:gd name="connsiteX8" fmla="*/ 331621 w 608704"/>
              <a:gd name="connsiteY8" fmla="*/ 565088 h 565088"/>
              <a:gd name="connsiteX9" fmla="*/ 316101 w 608704"/>
              <a:gd name="connsiteY9" fmla="*/ 549547 h 565088"/>
              <a:gd name="connsiteX10" fmla="*/ 316101 w 608704"/>
              <a:gd name="connsiteY10" fmla="*/ 517627 h 565088"/>
              <a:gd name="connsiteX11" fmla="*/ 316101 w 608704"/>
              <a:gd name="connsiteY11" fmla="*/ 512276 h 565088"/>
              <a:gd name="connsiteX12" fmla="*/ 318525 w 608704"/>
              <a:gd name="connsiteY12" fmla="*/ 503947 h 565088"/>
              <a:gd name="connsiteX13" fmla="*/ 326401 w 608704"/>
              <a:gd name="connsiteY13" fmla="*/ 497712 h 565088"/>
              <a:gd name="connsiteX14" fmla="*/ 331621 w 608704"/>
              <a:gd name="connsiteY14" fmla="*/ 496781 h 565088"/>
              <a:gd name="connsiteX15" fmla="*/ 166349 w 608704"/>
              <a:gd name="connsiteY15" fmla="*/ 496640 h 565088"/>
              <a:gd name="connsiteX16" fmla="*/ 275680 w 608704"/>
              <a:gd name="connsiteY16" fmla="*/ 496640 h 565088"/>
              <a:gd name="connsiteX17" fmla="*/ 282109 w 608704"/>
              <a:gd name="connsiteY17" fmla="*/ 498083 h 565088"/>
              <a:gd name="connsiteX18" fmla="*/ 289515 w 608704"/>
              <a:gd name="connsiteY18" fmla="*/ 505202 h 565088"/>
              <a:gd name="connsiteX19" fmla="*/ 291192 w 608704"/>
              <a:gd name="connsiteY19" fmla="*/ 512181 h 565088"/>
              <a:gd name="connsiteX20" fmla="*/ 291192 w 608704"/>
              <a:gd name="connsiteY20" fmla="*/ 518928 h 565088"/>
              <a:gd name="connsiteX21" fmla="*/ 291192 w 608704"/>
              <a:gd name="connsiteY21" fmla="*/ 549453 h 565088"/>
              <a:gd name="connsiteX22" fmla="*/ 275680 w 608704"/>
              <a:gd name="connsiteY22" fmla="*/ 564947 h 565088"/>
              <a:gd name="connsiteX23" fmla="*/ 166349 w 608704"/>
              <a:gd name="connsiteY23" fmla="*/ 564947 h 565088"/>
              <a:gd name="connsiteX24" fmla="*/ 150884 w 608704"/>
              <a:gd name="connsiteY24" fmla="*/ 549406 h 565088"/>
              <a:gd name="connsiteX25" fmla="*/ 150884 w 608704"/>
              <a:gd name="connsiteY25" fmla="*/ 516276 h 565088"/>
              <a:gd name="connsiteX26" fmla="*/ 150884 w 608704"/>
              <a:gd name="connsiteY26" fmla="*/ 512181 h 565088"/>
              <a:gd name="connsiteX27" fmla="*/ 153912 w 608704"/>
              <a:gd name="connsiteY27" fmla="*/ 502922 h 565088"/>
              <a:gd name="connsiteX28" fmla="*/ 162064 w 608704"/>
              <a:gd name="connsiteY28" fmla="*/ 497292 h 565088"/>
              <a:gd name="connsiteX29" fmla="*/ 166349 w 608704"/>
              <a:gd name="connsiteY29" fmla="*/ 496640 h 565088"/>
              <a:gd name="connsiteX30" fmla="*/ 560321 w 608704"/>
              <a:gd name="connsiteY30" fmla="*/ 169851 h 565088"/>
              <a:gd name="connsiteX31" fmla="*/ 572108 w 608704"/>
              <a:gd name="connsiteY31" fmla="*/ 175247 h 565088"/>
              <a:gd name="connsiteX32" fmla="*/ 577884 w 608704"/>
              <a:gd name="connsiteY32" fmla="*/ 346298 h 565088"/>
              <a:gd name="connsiteX33" fmla="*/ 535489 w 608704"/>
              <a:gd name="connsiteY33" fmla="*/ 388677 h 565088"/>
              <a:gd name="connsiteX34" fmla="*/ 492862 w 608704"/>
              <a:gd name="connsiteY34" fmla="*/ 424822 h 565088"/>
              <a:gd name="connsiteX35" fmla="*/ 455964 w 608704"/>
              <a:gd name="connsiteY35" fmla="*/ 451292 h 565088"/>
              <a:gd name="connsiteX36" fmla="*/ 446972 w 608704"/>
              <a:gd name="connsiteY36" fmla="*/ 468876 h 565088"/>
              <a:gd name="connsiteX37" fmla="*/ 446879 w 608704"/>
              <a:gd name="connsiteY37" fmla="*/ 478645 h 565088"/>
              <a:gd name="connsiteX38" fmla="*/ 441056 w 608704"/>
              <a:gd name="connsiteY38" fmla="*/ 478180 h 565088"/>
              <a:gd name="connsiteX39" fmla="*/ 331714 w 608704"/>
              <a:gd name="connsiteY39" fmla="*/ 478180 h 565088"/>
              <a:gd name="connsiteX40" fmla="*/ 326263 w 608704"/>
              <a:gd name="connsiteY40" fmla="*/ 478598 h 565088"/>
              <a:gd name="connsiteX41" fmla="*/ 326263 w 608704"/>
              <a:gd name="connsiteY41" fmla="*/ 409517 h 565088"/>
              <a:gd name="connsiteX42" fmla="*/ 327148 w 608704"/>
              <a:gd name="connsiteY42" fmla="*/ 404307 h 565088"/>
              <a:gd name="connsiteX43" fmla="*/ 434301 w 608704"/>
              <a:gd name="connsiteY43" fmla="*/ 313130 h 565088"/>
              <a:gd name="connsiteX44" fmla="*/ 441568 w 608704"/>
              <a:gd name="connsiteY44" fmla="*/ 309036 h 565088"/>
              <a:gd name="connsiteX45" fmla="*/ 476136 w 608704"/>
              <a:gd name="connsiteY45" fmla="*/ 274472 h 565088"/>
              <a:gd name="connsiteX46" fmla="*/ 487131 w 608704"/>
              <a:gd name="connsiteY46" fmla="*/ 269960 h 565088"/>
              <a:gd name="connsiteX47" fmla="*/ 498126 w 608704"/>
              <a:gd name="connsiteY47" fmla="*/ 274472 h 565088"/>
              <a:gd name="connsiteX48" fmla="*/ 510612 w 608704"/>
              <a:gd name="connsiteY48" fmla="*/ 286986 h 565088"/>
              <a:gd name="connsiteX49" fmla="*/ 513873 w 608704"/>
              <a:gd name="connsiteY49" fmla="*/ 290242 h 565088"/>
              <a:gd name="connsiteX50" fmla="*/ 513873 w 608704"/>
              <a:gd name="connsiteY50" fmla="*/ 312199 h 565088"/>
              <a:gd name="connsiteX51" fmla="*/ 445948 w 608704"/>
              <a:gd name="connsiteY51" fmla="*/ 379978 h 565088"/>
              <a:gd name="connsiteX52" fmla="*/ 445948 w 608704"/>
              <a:gd name="connsiteY52" fmla="*/ 388723 h 565088"/>
              <a:gd name="connsiteX53" fmla="*/ 447159 w 608704"/>
              <a:gd name="connsiteY53" fmla="*/ 389886 h 565088"/>
              <a:gd name="connsiteX54" fmla="*/ 451538 w 608704"/>
              <a:gd name="connsiteY54" fmla="*/ 391700 h 565088"/>
              <a:gd name="connsiteX55" fmla="*/ 455964 w 608704"/>
              <a:gd name="connsiteY55" fmla="*/ 389886 h 565088"/>
              <a:gd name="connsiteX56" fmla="*/ 533626 w 608704"/>
              <a:gd name="connsiteY56" fmla="*/ 312292 h 565088"/>
              <a:gd name="connsiteX57" fmla="*/ 533999 w 608704"/>
              <a:gd name="connsiteY57" fmla="*/ 209345 h 565088"/>
              <a:gd name="connsiteX58" fmla="*/ 535024 w 608704"/>
              <a:gd name="connsiteY58" fmla="*/ 188644 h 565088"/>
              <a:gd name="connsiteX59" fmla="*/ 535909 w 608704"/>
              <a:gd name="connsiteY59" fmla="*/ 187761 h 565088"/>
              <a:gd name="connsiteX60" fmla="*/ 549326 w 608704"/>
              <a:gd name="connsiteY60" fmla="*/ 174363 h 565088"/>
              <a:gd name="connsiteX61" fmla="*/ 560321 w 608704"/>
              <a:gd name="connsiteY61" fmla="*/ 169851 h 565088"/>
              <a:gd name="connsiteX62" fmla="*/ 48337 w 608704"/>
              <a:gd name="connsiteY62" fmla="*/ 169851 h 565088"/>
              <a:gd name="connsiteX63" fmla="*/ 59331 w 608704"/>
              <a:gd name="connsiteY63" fmla="*/ 174364 h 565088"/>
              <a:gd name="connsiteX64" fmla="*/ 72749 w 608704"/>
              <a:gd name="connsiteY64" fmla="*/ 187763 h 565088"/>
              <a:gd name="connsiteX65" fmla="*/ 73587 w 608704"/>
              <a:gd name="connsiteY65" fmla="*/ 188647 h 565088"/>
              <a:gd name="connsiteX66" fmla="*/ 74659 w 608704"/>
              <a:gd name="connsiteY66" fmla="*/ 209352 h 565088"/>
              <a:gd name="connsiteX67" fmla="*/ 75031 w 608704"/>
              <a:gd name="connsiteY67" fmla="*/ 312361 h 565088"/>
              <a:gd name="connsiteX68" fmla="*/ 152601 w 608704"/>
              <a:gd name="connsiteY68" fmla="*/ 389874 h 565088"/>
              <a:gd name="connsiteX69" fmla="*/ 157027 w 608704"/>
              <a:gd name="connsiteY69" fmla="*/ 391688 h 565088"/>
              <a:gd name="connsiteX70" fmla="*/ 161452 w 608704"/>
              <a:gd name="connsiteY70" fmla="*/ 389874 h 565088"/>
              <a:gd name="connsiteX71" fmla="*/ 162617 w 608704"/>
              <a:gd name="connsiteY71" fmla="*/ 388711 h 565088"/>
              <a:gd name="connsiteX72" fmla="*/ 162617 w 608704"/>
              <a:gd name="connsiteY72" fmla="*/ 379964 h 565088"/>
              <a:gd name="connsiteX73" fmla="*/ 94738 w 608704"/>
              <a:gd name="connsiteY73" fmla="*/ 312175 h 565088"/>
              <a:gd name="connsiteX74" fmla="*/ 94738 w 608704"/>
              <a:gd name="connsiteY74" fmla="*/ 290214 h 565088"/>
              <a:gd name="connsiteX75" fmla="*/ 97953 w 608704"/>
              <a:gd name="connsiteY75" fmla="*/ 286958 h 565088"/>
              <a:gd name="connsiteX76" fmla="*/ 110485 w 608704"/>
              <a:gd name="connsiteY76" fmla="*/ 274442 h 565088"/>
              <a:gd name="connsiteX77" fmla="*/ 121480 w 608704"/>
              <a:gd name="connsiteY77" fmla="*/ 269929 h 565088"/>
              <a:gd name="connsiteX78" fmla="*/ 132474 w 608704"/>
              <a:gd name="connsiteY78" fmla="*/ 274442 h 565088"/>
              <a:gd name="connsiteX79" fmla="*/ 167136 w 608704"/>
              <a:gd name="connsiteY79" fmla="*/ 309011 h 565088"/>
              <a:gd name="connsiteX80" fmla="*/ 174404 w 608704"/>
              <a:gd name="connsiteY80" fmla="*/ 313105 h 565088"/>
              <a:gd name="connsiteX81" fmla="*/ 281556 w 608704"/>
              <a:gd name="connsiteY81" fmla="*/ 404297 h 565088"/>
              <a:gd name="connsiteX82" fmla="*/ 282441 w 608704"/>
              <a:gd name="connsiteY82" fmla="*/ 409508 h 565088"/>
              <a:gd name="connsiteX83" fmla="*/ 282441 w 608704"/>
              <a:gd name="connsiteY83" fmla="*/ 478786 h 565088"/>
              <a:gd name="connsiteX84" fmla="*/ 275686 w 608704"/>
              <a:gd name="connsiteY84" fmla="*/ 478088 h 565088"/>
              <a:gd name="connsiteX85" fmla="*/ 166344 w 608704"/>
              <a:gd name="connsiteY85" fmla="*/ 478088 h 565088"/>
              <a:gd name="connsiteX86" fmla="*/ 161825 w 608704"/>
              <a:gd name="connsiteY86" fmla="*/ 478414 h 565088"/>
              <a:gd name="connsiteX87" fmla="*/ 161732 w 608704"/>
              <a:gd name="connsiteY87" fmla="*/ 468783 h 565088"/>
              <a:gd name="connsiteX88" fmla="*/ 152741 w 608704"/>
              <a:gd name="connsiteY88" fmla="*/ 451242 h 565088"/>
              <a:gd name="connsiteX89" fmla="*/ 115842 w 608704"/>
              <a:gd name="connsiteY89" fmla="*/ 424769 h 565088"/>
              <a:gd name="connsiteX90" fmla="*/ 73215 w 608704"/>
              <a:gd name="connsiteY90" fmla="*/ 388711 h 565088"/>
              <a:gd name="connsiteX91" fmla="*/ 30820 w 608704"/>
              <a:gd name="connsiteY91" fmla="*/ 346325 h 565088"/>
              <a:gd name="connsiteX92" fmla="*/ 36596 w 608704"/>
              <a:gd name="connsiteY92" fmla="*/ 175248 h 565088"/>
              <a:gd name="connsiteX93" fmla="*/ 48337 w 608704"/>
              <a:gd name="connsiteY93" fmla="*/ 169851 h 565088"/>
              <a:gd name="connsiteX94" fmla="*/ 101464 w 608704"/>
              <a:gd name="connsiteY94" fmla="*/ 164593 h 565088"/>
              <a:gd name="connsiteX95" fmla="*/ 112641 w 608704"/>
              <a:gd name="connsiteY95" fmla="*/ 169193 h 565088"/>
              <a:gd name="connsiteX96" fmla="*/ 131324 w 608704"/>
              <a:gd name="connsiteY96" fmla="*/ 188128 h 565088"/>
              <a:gd name="connsiteX97" fmla="*/ 131557 w 608704"/>
              <a:gd name="connsiteY97" fmla="*/ 209667 h 565088"/>
              <a:gd name="connsiteX98" fmla="*/ 117486 w 608704"/>
              <a:gd name="connsiteY98" fmla="*/ 224601 h 565088"/>
              <a:gd name="connsiteX99" fmla="*/ 94656 w 608704"/>
              <a:gd name="connsiteY99" fmla="*/ 264005 h 565088"/>
              <a:gd name="connsiteX100" fmla="*/ 81564 w 608704"/>
              <a:gd name="connsiteY100" fmla="*/ 277078 h 565088"/>
              <a:gd name="connsiteX101" fmla="*/ 77091 w 608704"/>
              <a:gd name="connsiteY101" fmla="*/ 282614 h 565088"/>
              <a:gd name="connsiteX102" fmla="*/ 74435 w 608704"/>
              <a:gd name="connsiteY102" fmla="*/ 275542 h 565088"/>
              <a:gd name="connsiteX103" fmla="*/ 73224 w 608704"/>
              <a:gd name="connsiteY103" fmla="*/ 252188 h 565088"/>
              <a:gd name="connsiteX104" fmla="*/ 89158 w 608704"/>
              <a:gd name="connsiteY104" fmla="*/ 221205 h 565088"/>
              <a:gd name="connsiteX105" fmla="*/ 96799 w 608704"/>
              <a:gd name="connsiteY105" fmla="*/ 197851 h 565088"/>
              <a:gd name="connsiteX106" fmla="*/ 86782 w 608704"/>
              <a:gd name="connsiteY106" fmla="*/ 175520 h 565088"/>
              <a:gd name="connsiteX107" fmla="*/ 85617 w 608704"/>
              <a:gd name="connsiteY107" fmla="*/ 174357 h 565088"/>
              <a:gd name="connsiteX108" fmla="*/ 90323 w 608704"/>
              <a:gd name="connsiteY108" fmla="*/ 169379 h 565088"/>
              <a:gd name="connsiteX109" fmla="*/ 101464 w 608704"/>
              <a:gd name="connsiteY109" fmla="*/ 164593 h 565088"/>
              <a:gd name="connsiteX110" fmla="*/ 507200 w 608704"/>
              <a:gd name="connsiteY110" fmla="*/ 164524 h 565088"/>
              <a:gd name="connsiteX111" fmla="*/ 518327 w 608704"/>
              <a:gd name="connsiteY111" fmla="*/ 169311 h 565088"/>
              <a:gd name="connsiteX112" fmla="*/ 523035 w 608704"/>
              <a:gd name="connsiteY112" fmla="*/ 174289 h 565088"/>
              <a:gd name="connsiteX113" fmla="*/ 521870 w 608704"/>
              <a:gd name="connsiteY113" fmla="*/ 175453 h 565088"/>
              <a:gd name="connsiteX114" fmla="*/ 511895 w 608704"/>
              <a:gd name="connsiteY114" fmla="*/ 197788 h 565088"/>
              <a:gd name="connsiteX115" fmla="*/ 519539 w 608704"/>
              <a:gd name="connsiteY115" fmla="*/ 221100 h 565088"/>
              <a:gd name="connsiteX116" fmla="*/ 535387 w 608704"/>
              <a:gd name="connsiteY116" fmla="*/ 252183 h 565088"/>
              <a:gd name="connsiteX117" fmla="*/ 534221 w 608704"/>
              <a:gd name="connsiteY117" fmla="*/ 275542 h 565088"/>
              <a:gd name="connsiteX118" fmla="*/ 531565 w 608704"/>
              <a:gd name="connsiteY118" fmla="*/ 282615 h 565088"/>
              <a:gd name="connsiteX119" fmla="*/ 527090 w 608704"/>
              <a:gd name="connsiteY119" fmla="*/ 277078 h 565088"/>
              <a:gd name="connsiteX120" fmla="*/ 513946 w 608704"/>
              <a:gd name="connsiteY120" fmla="*/ 264002 h 565088"/>
              <a:gd name="connsiteX121" fmla="*/ 491154 w 608704"/>
              <a:gd name="connsiteY121" fmla="*/ 224590 h 565088"/>
              <a:gd name="connsiteX122" fmla="*/ 477032 w 608704"/>
              <a:gd name="connsiteY122" fmla="*/ 209653 h 565088"/>
              <a:gd name="connsiteX123" fmla="*/ 477311 w 608704"/>
              <a:gd name="connsiteY123" fmla="*/ 188109 h 565088"/>
              <a:gd name="connsiteX124" fmla="*/ 496002 w 608704"/>
              <a:gd name="connsiteY124" fmla="*/ 169124 h 565088"/>
              <a:gd name="connsiteX125" fmla="*/ 507200 w 608704"/>
              <a:gd name="connsiteY125" fmla="*/ 164524 h 565088"/>
              <a:gd name="connsiteX126" fmla="*/ 255331 w 608704"/>
              <a:gd name="connsiteY126" fmla="*/ 53303 h 565088"/>
              <a:gd name="connsiteX127" fmla="*/ 244789 w 608704"/>
              <a:gd name="connsiteY127" fmla="*/ 55176 h 565088"/>
              <a:gd name="connsiteX128" fmla="*/ 240503 w 608704"/>
              <a:gd name="connsiteY128" fmla="*/ 74437 h 565088"/>
              <a:gd name="connsiteX129" fmla="*/ 282110 w 608704"/>
              <a:gd name="connsiteY129" fmla="*/ 139662 h 565088"/>
              <a:gd name="connsiteX130" fmla="*/ 268132 w 608704"/>
              <a:gd name="connsiteY130" fmla="*/ 139662 h 565088"/>
              <a:gd name="connsiteX131" fmla="*/ 254154 w 608704"/>
              <a:gd name="connsiteY131" fmla="*/ 153619 h 565088"/>
              <a:gd name="connsiteX132" fmla="*/ 268132 w 608704"/>
              <a:gd name="connsiteY132" fmla="*/ 167576 h 565088"/>
              <a:gd name="connsiteX133" fmla="*/ 292174 w 608704"/>
              <a:gd name="connsiteY133" fmla="*/ 167576 h 565088"/>
              <a:gd name="connsiteX134" fmla="*/ 292174 w 608704"/>
              <a:gd name="connsiteY134" fmla="*/ 177346 h 565088"/>
              <a:gd name="connsiteX135" fmla="*/ 268132 w 608704"/>
              <a:gd name="connsiteY135" fmla="*/ 177346 h 565088"/>
              <a:gd name="connsiteX136" fmla="*/ 254154 w 608704"/>
              <a:gd name="connsiteY136" fmla="*/ 191302 h 565088"/>
              <a:gd name="connsiteX137" fmla="*/ 268132 w 608704"/>
              <a:gd name="connsiteY137" fmla="*/ 205259 h 565088"/>
              <a:gd name="connsiteX138" fmla="*/ 292174 w 608704"/>
              <a:gd name="connsiteY138" fmla="*/ 205259 h 565088"/>
              <a:gd name="connsiteX139" fmla="*/ 292174 w 608704"/>
              <a:gd name="connsiteY139" fmla="*/ 224706 h 565088"/>
              <a:gd name="connsiteX140" fmla="*/ 306151 w 608704"/>
              <a:gd name="connsiteY140" fmla="*/ 238663 h 565088"/>
              <a:gd name="connsiteX141" fmla="*/ 320129 w 608704"/>
              <a:gd name="connsiteY141" fmla="*/ 224706 h 565088"/>
              <a:gd name="connsiteX142" fmla="*/ 320129 w 608704"/>
              <a:gd name="connsiteY142" fmla="*/ 205259 h 565088"/>
              <a:gd name="connsiteX143" fmla="*/ 344171 w 608704"/>
              <a:gd name="connsiteY143" fmla="*/ 205259 h 565088"/>
              <a:gd name="connsiteX144" fmla="*/ 358149 w 608704"/>
              <a:gd name="connsiteY144" fmla="*/ 191302 h 565088"/>
              <a:gd name="connsiteX145" fmla="*/ 344171 w 608704"/>
              <a:gd name="connsiteY145" fmla="*/ 177346 h 565088"/>
              <a:gd name="connsiteX146" fmla="*/ 320129 w 608704"/>
              <a:gd name="connsiteY146" fmla="*/ 177346 h 565088"/>
              <a:gd name="connsiteX147" fmla="*/ 320129 w 608704"/>
              <a:gd name="connsiteY147" fmla="*/ 167576 h 565088"/>
              <a:gd name="connsiteX148" fmla="*/ 344264 w 608704"/>
              <a:gd name="connsiteY148" fmla="*/ 167576 h 565088"/>
              <a:gd name="connsiteX149" fmla="*/ 358242 w 608704"/>
              <a:gd name="connsiteY149" fmla="*/ 153619 h 565088"/>
              <a:gd name="connsiteX150" fmla="*/ 344264 w 608704"/>
              <a:gd name="connsiteY150" fmla="*/ 139662 h 565088"/>
              <a:gd name="connsiteX151" fmla="*/ 330286 w 608704"/>
              <a:gd name="connsiteY151" fmla="*/ 139662 h 565088"/>
              <a:gd name="connsiteX152" fmla="*/ 371893 w 608704"/>
              <a:gd name="connsiteY152" fmla="*/ 74437 h 565088"/>
              <a:gd name="connsiteX153" fmla="*/ 367793 w 608704"/>
              <a:gd name="connsiteY153" fmla="*/ 55176 h 565088"/>
              <a:gd name="connsiteX154" fmla="*/ 348457 w 608704"/>
              <a:gd name="connsiteY154" fmla="*/ 59456 h 565088"/>
              <a:gd name="connsiteX155" fmla="*/ 306291 w 608704"/>
              <a:gd name="connsiteY155" fmla="*/ 125426 h 565088"/>
              <a:gd name="connsiteX156" fmla="*/ 264125 w 608704"/>
              <a:gd name="connsiteY156" fmla="*/ 59456 h 565088"/>
              <a:gd name="connsiteX157" fmla="*/ 255331 w 608704"/>
              <a:gd name="connsiteY157" fmla="*/ 53303 h 565088"/>
              <a:gd name="connsiteX158" fmla="*/ 304940 w 608704"/>
              <a:gd name="connsiteY158" fmla="*/ 0 h 565088"/>
              <a:gd name="connsiteX159" fmla="*/ 447000 w 608704"/>
              <a:gd name="connsiteY159" fmla="*/ 141895 h 565088"/>
              <a:gd name="connsiteX160" fmla="*/ 304940 w 608704"/>
              <a:gd name="connsiteY160" fmla="*/ 283744 h 565088"/>
              <a:gd name="connsiteX161" fmla="*/ 162833 w 608704"/>
              <a:gd name="connsiteY161" fmla="*/ 141895 h 565088"/>
              <a:gd name="connsiteX162" fmla="*/ 304940 w 608704"/>
              <a:gd name="connsiteY162" fmla="*/ 0 h 5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608704" h="565088">
                <a:moveTo>
                  <a:pt x="331621" y="496781"/>
                </a:moveTo>
                <a:lnTo>
                  <a:pt x="441006" y="496781"/>
                </a:lnTo>
                <a:cubicBezTo>
                  <a:pt x="442917" y="496781"/>
                  <a:pt x="444781" y="497060"/>
                  <a:pt x="446506" y="497758"/>
                </a:cubicBezTo>
                <a:cubicBezTo>
                  <a:pt x="449815" y="499015"/>
                  <a:pt x="452565" y="501341"/>
                  <a:pt x="454289" y="504273"/>
                </a:cubicBezTo>
                <a:cubicBezTo>
                  <a:pt x="455734" y="506646"/>
                  <a:pt x="456526" y="509345"/>
                  <a:pt x="456526" y="512276"/>
                </a:cubicBezTo>
                <a:lnTo>
                  <a:pt x="456526" y="517999"/>
                </a:lnTo>
                <a:lnTo>
                  <a:pt x="456526" y="549547"/>
                </a:lnTo>
                <a:cubicBezTo>
                  <a:pt x="456526" y="558109"/>
                  <a:pt x="449582" y="565088"/>
                  <a:pt x="441006" y="565088"/>
                </a:cubicBezTo>
                <a:lnTo>
                  <a:pt x="331621" y="565088"/>
                </a:lnTo>
                <a:cubicBezTo>
                  <a:pt x="323046" y="565088"/>
                  <a:pt x="316101" y="558109"/>
                  <a:pt x="316101" y="549547"/>
                </a:cubicBezTo>
                <a:lnTo>
                  <a:pt x="316101" y="517627"/>
                </a:lnTo>
                <a:lnTo>
                  <a:pt x="316101" y="512276"/>
                </a:lnTo>
                <a:cubicBezTo>
                  <a:pt x="316101" y="509251"/>
                  <a:pt x="316940" y="506367"/>
                  <a:pt x="318525" y="503947"/>
                </a:cubicBezTo>
                <a:cubicBezTo>
                  <a:pt x="320389" y="501109"/>
                  <a:pt x="323092" y="498875"/>
                  <a:pt x="326401" y="497712"/>
                </a:cubicBezTo>
                <a:cubicBezTo>
                  <a:pt x="328032" y="497060"/>
                  <a:pt x="329757" y="496781"/>
                  <a:pt x="331621" y="496781"/>
                </a:cubicBezTo>
                <a:close/>
                <a:moveTo>
                  <a:pt x="166349" y="496640"/>
                </a:moveTo>
                <a:lnTo>
                  <a:pt x="275680" y="496640"/>
                </a:lnTo>
                <a:cubicBezTo>
                  <a:pt x="277963" y="496640"/>
                  <a:pt x="280152" y="497152"/>
                  <a:pt x="282109" y="498083"/>
                </a:cubicBezTo>
                <a:cubicBezTo>
                  <a:pt x="285276" y="499572"/>
                  <a:pt x="287978" y="502038"/>
                  <a:pt x="289515" y="505202"/>
                </a:cubicBezTo>
                <a:cubicBezTo>
                  <a:pt x="290587" y="507249"/>
                  <a:pt x="291192" y="509669"/>
                  <a:pt x="291192" y="512181"/>
                </a:cubicBezTo>
                <a:lnTo>
                  <a:pt x="291192" y="518928"/>
                </a:lnTo>
                <a:lnTo>
                  <a:pt x="291192" y="549453"/>
                </a:lnTo>
                <a:cubicBezTo>
                  <a:pt x="291192" y="558014"/>
                  <a:pt x="284251" y="564947"/>
                  <a:pt x="275680" y="564947"/>
                </a:cubicBezTo>
                <a:lnTo>
                  <a:pt x="166349" y="564947"/>
                </a:lnTo>
                <a:cubicBezTo>
                  <a:pt x="157732" y="564947"/>
                  <a:pt x="150837" y="558014"/>
                  <a:pt x="150884" y="549406"/>
                </a:cubicBezTo>
                <a:lnTo>
                  <a:pt x="150884" y="516276"/>
                </a:lnTo>
                <a:lnTo>
                  <a:pt x="150884" y="512181"/>
                </a:lnTo>
                <a:cubicBezTo>
                  <a:pt x="150884" y="508692"/>
                  <a:pt x="152002" y="505528"/>
                  <a:pt x="153912" y="502922"/>
                </a:cubicBezTo>
                <a:cubicBezTo>
                  <a:pt x="155915" y="500270"/>
                  <a:pt x="158756" y="498222"/>
                  <a:pt x="162064" y="497292"/>
                </a:cubicBezTo>
                <a:cubicBezTo>
                  <a:pt x="163415" y="496826"/>
                  <a:pt x="164859" y="496640"/>
                  <a:pt x="166349" y="496640"/>
                </a:cubicBezTo>
                <a:close/>
                <a:moveTo>
                  <a:pt x="560321" y="169851"/>
                </a:moveTo>
                <a:cubicBezTo>
                  <a:pt x="564653" y="169851"/>
                  <a:pt x="569033" y="171618"/>
                  <a:pt x="572108" y="175247"/>
                </a:cubicBezTo>
                <a:cubicBezTo>
                  <a:pt x="650934" y="266843"/>
                  <a:pt x="577884" y="346298"/>
                  <a:pt x="577884" y="346298"/>
                </a:cubicBezTo>
                <a:lnTo>
                  <a:pt x="535489" y="388677"/>
                </a:lnTo>
                <a:cubicBezTo>
                  <a:pt x="522258" y="401795"/>
                  <a:pt x="508003" y="413890"/>
                  <a:pt x="492862" y="424822"/>
                </a:cubicBezTo>
                <a:lnTo>
                  <a:pt x="455964" y="451292"/>
                </a:lnTo>
                <a:cubicBezTo>
                  <a:pt x="450373" y="455385"/>
                  <a:pt x="446972" y="461898"/>
                  <a:pt x="446972" y="468876"/>
                </a:cubicBezTo>
                <a:lnTo>
                  <a:pt x="446879" y="478645"/>
                </a:lnTo>
                <a:cubicBezTo>
                  <a:pt x="445016" y="478366"/>
                  <a:pt x="443059" y="478180"/>
                  <a:pt x="441056" y="478180"/>
                </a:cubicBezTo>
                <a:lnTo>
                  <a:pt x="331714" y="478180"/>
                </a:lnTo>
                <a:cubicBezTo>
                  <a:pt x="329851" y="478180"/>
                  <a:pt x="328080" y="478273"/>
                  <a:pt x="326263" y="478598"/>
                </a:cubicBezTo>
                <a:lnTo>
                  <a:pt x="326263" y="409517"/>
                </a:lnTo>
                <a:cubicBezTo>
                  <a:pt x="326263" y="407703"/>
                  <a:pt x="326589" y="405982"/>
                  <a:pt x="327148" y="404307"/>
                </a:cubicBezTo>
                <a:cubicBezTo>
                  <a:pt x="350489" y="337599"/>
                  <a:pt x="417063" y="317316"/>
                  <a:pt x="434301" y="313130"/>
                </a:cubicBezTo>
                <a:cubicBezTo>
                  <a:pt x="437003" y="312432"/>
                  <a:pt x="439565" y="310990"/>
                  <a:pt x="441568" y="309036"/>
                </a:cubicBezTo>
                <a:lnTo>
                  <a:pt x="476136" y="274472"/>
                </a:lnTo>
                <a:cubicBezTo>
                  <a:pt x="479211" y="271449"/>
                  <a:pt x="483171" y="269960"/>
                  <a:pt x="487131" y="269960"/>
                </a:cubicBezTo>
                <a:cubicBezTo>
                  <a:pt x="491138" y="269960"/>
                  <a:pt x="495098" y="271449"/>
                  <a:pt x="498126" y="274472"/>
                </a:cubicBezTo>
                <a:lnTo>
                  <a:pt x="510612" y="286986"/>
                </a:lnTo>
                <a:lnTo>
                  <a:pt x="513873" y="290242"/>
                </a:lnTo>
                <a:cubicBezTo>
                  <a:pt x="519929" y="296290"/>
                  <a:pt x="519929" y="306105"/>
                  <a:pt x="513873" y="312199"/>
                </a:cubicBezTo>
                <a:lnTo>
                  <a:pt x="445948" y="379978"/>
                </a:lnTo>
                <a:cubicBezTo>
                  <a:pt x="443525" y="382397"/>
                  <a:pt x="443525" y="386304"/>
                  <a:pt x="445948" y="388723"/>
                </a:cubicBezTo>
                <a:lnTo>
                  <a:pt x="447159" y="389886"/>
                </a:lnTo>
                <a:cubicBezTo>
                  <a:pt x="448370" y="391096"/>
                  <a:pt x="449954" y="391700"/>
                  <a:pt x="451538" y="391700"/>
                </a:cubicBezTo>
                <a:cubicBezTo>
                  <a:pt x="453169" y="391700"/>
                  <a:pt x="454706" y="391142"/>
                  <a:pt x="455964" y="389886"/>
                </a:cubicBezTo>
                <a:lnTo>
                  <a:pt x="533626" y="312292"/>
                </a:lnTo>
                <a:cubicBezTo>
                  <a:pt x="533626" y="312292"/>
                  <a:pt x="581379" y="266983"/>
                  <a:pt x="533999" y="209345"/>
                </a:cubicBezTo>
                <a:cubicBezTo>
                  <a:pt x="528874" y="203205"/>
                  <a:pt x="529386" y="194273"/>
                  <a:pt x="535024" y="188644"/>
                </a:cubicBezTo>
                <a:lnTo>
                  <a:pt x="535909" y="187761"/>
                </a:lnTo>
                <a:lnTo>
                  <a:pt x="549326" y="174363"/>
                </a:lnTo>
                <a:cubicBezTo>
                  <a:pt x="552354" y="171339"/>
                  <a:pt x="556361" y="169851"/>
                  <a:pt x="560321" y="169851"/>
                </a:cubicBezTo>
                <a:close/>
                <a:moveTo>
                  <a:pt x="48337" y="169851"/>
                </a:moveTo>
                <a:cubicBezTo>
                  <a:pt x="52297" y="169851"/>
                  <a:pt x="56257" y="171340"/>
                  <a:pt x="59331" y="174364"/>
                </a:cubicBezTo>
                <a:lnTo>
                  <a:pt x="72749" y="187763"/>
                </a:lnTo>
                <a:lnTo>
                  <a:pt x="73587" y="188647"/>
                </a:lnTo>
                <a:cubicBezTo>
                  <a:pt x="79178" y="194231"/>
                  <a:pt x="79690" y="203210"/>
                  <a:pt x="74659" y="209352"/>
                </a:cubicBezTo>
                <a:cubicBezTo>
                  <a:pt x="27279" y="266998"/>
                  <a:pt x="75031" y="312361"/>
                  <a:pt x="75031" y="312361"/>
                </a:cubicBezTo>
                <a:lnTo>
                  <a:pt x="152601" y="389874"/>
                </a:lnTo>
                <a:cubicBezTo>
                  <a:pt x="153859" y="391084"/>
                  <a:pt x="155396" y="391688"/>
                  <a:pt x="157027" y="391688"/>
                </a:cubicBezTo>
                <a:cubicBezTo>
                  <a:pt x="158657" y="391688"/>
                  <a:pt x="160195" y="391130"/>
                  <a:pt x="161452" y="389874"/>
                </a:cubicBezTo>
                <a:lnTo>
                  <a:pt x="162617" y="388711"/>
                </a:lnTo>
                <a:cubicBezTo>
                  <a:pt x="165040" y="386291"/>
                  <a:pt x="165040" y="382383"/>
                  <a:pt x="162617" y="379964"/>
                </a:cubicBezTo>
                <a:lnTo>
                  <a:pt x="94738" y="312175"/>
                </a:lnTo>
                <a:cubicBezTo>
                  <a:pt x="88635" y="306080"/>
                  <a:pt x="88635" y="296263"/>
                  <a:pt x="94738" y="290214"/>
                </a:cubicBezTo>
                <a:lnTo>
                  <a:pt x="97953" y="286958"/>
                </a:lnTo>
                <a:lnTo>
                  <a:pt x="110485" y="274442"/>
                </a:lnTo>
                <a:cubicBezTo>
                  <a:pt x="113560" y="271418"/>
                  <a:pt x="117520" y="269929"/>
                  <a:pt x="121480" y="269929"/>
                </a:cubicBezTo>
                <a:cubicBezTo>
                  <a:pt x="125486" y="269929"/>
                  <a:pt x="129446" y="271418"/>
                  <a:pt x="132474" y="274442"/>
                </a:cubicBezTo>
                <a:lnTo>
                  <a:pt x="167136" y="309011"/>
                </a:lnTo>
                <a:cubicBezTo>
                  <a:pt x="169139" y="310965"/>
                  <a:pt x="171702" y="312408"/>
                  <a:pt x="174404" y="313105"/>
                </a:cubicBezTo>
                <a:cubicBezTo>
                  <a:pt x="191641" y="317293"/>
                  <a:pt x="258216" y="337578"/>
                  <a:pt x="281556" y="404297"/>
                </a:cubicBezTo>
                <a:cubicBezTo>
                  <a:pt x="282115" y="405972"/>
                  <a:pt x="282441" y="407740"/>
                  <a:pt x="282441" y="409508"/>
                </a:cubicBezTo>
                <a:lnTo>
                  <a:pt x="282441" y="478786"/>
                </a:lnTo>
                <a:cubicBezTo>
                  <a:pt x="280252" y="478367"/>
                  <a:pt x="277969" y="478088"/>
                  <a:pt x="275686" y="478088"/>
                </a:cubicBezTo>
                <a:lnTo>
                  <a:pt x="166344" y="478088"/>
                </a:lnTo>
                <a:cubicBezTo>
                  <a:pt x="164807" y="478088"/>
                  <a:pt x="163316" y="478227"/>
                  <a:pt x="161825" y="478414"/>
                </a:cubicBezTo>
                <a:lnTo>
                  <a:pt x="161732" y="468783"/>
                </a:lnTo>
                <a:cubicBezTo>
                  <a:pt x="161732" y="461850"/>
                  <a:pt x="158378" y="455290"/>
                  <a:pt x="152741" y="451242"/>
                </a:cubicBezTo>
                <a:lnTo>
                  <a:pt x="115842" y="424769"/>
                </a:lnTo>
                <a:cubicBezTo>
                  <a:pt x="100701" y="413881"/>
                  <a:pt x="86399" y="401785"/>
                  <a:pt x="73215" y="388711"/>
                </a:cubicBezTo>
                <a:lnTo>
                  <a:pt x="30820" y="346325"/>
                </a:lnTo>
                <a:cubicBezTo>
                  <a:pt x="30820" y="346325"/>
                  <a:pt x="-42230" y="266858"/>
                  <a:pt x="36596" y="175248"/>
                </a:cubicBezTo>
                <a:cubicBezTo>
                  <a:pt x="39625" y="171665"/>
                  <a:pt x="43957" y="169851"/>
                  <a:pt x="48337" y="169851"/>
                </a:cubicBezTo>
                <a:close/>
                <a:moveTo>
                  <a:pt x="101464" y="164593"/>
                </a:moveTo>
                <a:cubicBezTo>
                  <a:pt x="105512" y="164564"/>
                  <a:pt x="109566" y="166100"/>
                  <a:pt x="112641" y="169193"/>
                </a:cubicBezTo>
                <a:lnTo>
                  <a:pt x="131324" y="188128"/>
                </a:lnTo>
                <a:cubicBezTo>
                  <a:pt x="137148" y="194082"/>
                  <a:pt x="137288" y="203573"/>
                  <a:pt x="131557" y="209667"/>
                </a:cubicBezTo>
                <a:lnTo>
                  <a:pt x="117486" y="224601"/>
                </a:lnTo>
                <a:cubicBezTo>
                  <a:pt x="102483" y="238790"/>
                  <a:pt x="96100" y="252142"/>
                  <a:pt x="94656" y="264005"/>
                </a:cubicBezTo>
                <a:lnTo>
                  <a:pt x="81564" y="277078"/>
                </a:lnTo>
                <a:cubicBezTo>
                  <a:pt x="79886" y="278799"/>
                  <a:pt x="78395" y="280613"/>
                  <a:pt x="77091" y="282614"/>
                </a:cubicBezTo>
                <a:cubicBezTo>
                  <a:pt x="76112" y="280427"/>
                  <a:pt x="75181" y="278055"/>
                  <a:pt x="74435" y="275542"/>
                </a:cubicBezTo>
                <a:cubicBezTo>
                  <a:pt x="72105" y="267820"/>
                  <a:pt x="71733" y="259958"/>
                  <a:pt x="73224" y="252188"/>
                </a:cubicBezTo>
                <a:cubicBezTo>
                  <a:pt x="75227" y="242047"/>
                  <a:pt x="80492" y="231533"/>
                  <a:pt x="89158" y="221205"/>
                </a:cubicBezTo>
                <a:cubicBezTo>
                  <a:pt x="94470" y="214692"/>
                  <a:pt x="97219" y="206364"/>
                  <a:pt x="96799" y="197851"/>
                </a:cubicBezTo>
                <a:cubicBezTo>
                  <a:pt x="96287" y="189430"/>
                  <a:pt x="92746" y="181475"/>
                  <a:pt x="86782" y="175520"/>
                </a:cubicBezTo>
                <a:lnTo>
                  <a:pt x="85617" y="174357"/>
                </a:lnTo>
                <a:lnTo>
                  <a:pt x="90323" y="169379"/>
                </a:lnTo>
                <a:cubicBezTo>
                  <a:pt x="93375" y="166216"/>
                  <a:pt x="97417" y="164622"/>
                  <a:pt x="101464" y="164593"/>
                </a:cubicBezTo>
                <a:close/>
                <a:moveTo>
                  <a:pt x="507200" y="164524"/>
                </a:moveTo>
                <a:cubicBezTo>
                  <a:pt x="511255" y="164553"/>
                  <a:pt x="515298" y="166147"/>
                  <a:pt x="518327" y="169311"/>
                </a:cubicBezTo>
                <a:lnTo>
                  <a:pt x="523035" y="174289"/>
                </a:lnTo>
                <a:lnTo>
                  <a:pt x="521870" y="175453"/>
                </a:lnTo>
                <a:cubicBezTo>
                  <a:pt x="515904" y="181409"/>
                  <a:pt x="512361" y="189366"/>
                  <a:pt x="511895" y="197788"/>
                </a:cubicBezTo>
                <a:cubicBezTo>
                  <a:pt x="511429" y="206210"/>
                  <a:pt x="514133" y="214539"/>
                  <a:pt x="519539" y="221100"/>
                </a:cubicBezTo>
                <a:cubicBezTo>
                  <a:pt x="528069" y="231523"/>
                  <a:pt x="533429" y="241946"/>
                  <a:pt x="535387" y="252183"/>
                </a:cubicBezTo>
                <a:cubicBezTo>
                  <a:pt x="536971" y="259954"/>
                  <a:pt x="536505" y="267818"/>
                  <a:pt x="534221" y="275542"/>
                </a:cubicBezTo>
                <a:cubicBezTo>
                  <a:pt x="533476" y="278055"/>
                  <a:pt x="532543" y="280428"/>
                  <a:pt x="531565" y="282615"/>
                </a:cubicBezTo>
                <a:cubicBezTo>
                  <a:pt x="530306" y="280614"/>
                  <a:pt x="528815" y="278799"/>
                  <a:pt x="527090" y="277078"/>
                </a:cubicBezTo>
                <a:lnTo>
                  <a:pt x="513946" y="264002"/>
                </a:lnTo>
                <a:cubicBezTo>
                  <a:pt x="512548" y="252137"/>
                  <a:pt x="506069" y="238782"/>
                  <a:pt x="491154" y="224590"/>
                </a:cubicBezTo>
                <a:lnTo>
                  <a:pt x="477032" y="209653"/>
                </a:lnTo>
                <a:cubicBezTo>
                  <a:pt x="471345" y="203558"/>
                  <a:pt x="471438" y="194065"/>
                  <a:pt x="477311" y="188109"/>
                </a:cubicBezTo>
                <a:lnTo>
                  <a:pt x="496002" y="169124"/>
                </a:lnTo>
                <a:cubicBezTo>
                  <a:pt x="499078" y="166030"/>
                  <a:pt x="503145" y="164495"/>
                  <a:pt x="507200" y="164524"/>
                </a:cubicBezTo>
                <a:close/>
                <a:moveTo>
                  <a:pt x="255331" y="53303"/>
                </a:moveTo>
                <a:cubicBezTo>
                  <a:pt x="251836" y="52524"/>
                  <a:pt x="248051" y="53083"/>
                  <a:pt x="244789" y="55176"/>
                </a:cubicBezTo>
                <a:cubicBezTo>
                  <a:pt x="238266" y="59317"/>
                  <a:pt x="236356" y="67923"/>
                  <a:pt x="240503" y="74437"/>
                </a:cubicBezTo>
                <a:lnTo>
                  <a:pt x="282110" y="139662"/>
                </a:lnTo>
                <a:lnTo>
                  <a:pt x="268132" y="139662"/>
                </a:lnTo>
                <a:cubicBezTo>
                  <a:pt x="260444" y="139662"/>
                  <a:pt x="254154" y="145896"/>
                  <a:pt x="254154" y="153619"/>
                </a:cubicBezTo>
                <a:cubicBezTo>
                  <a:pt x="254154" y="161295"/>
                  <a:pt x="260444" y="167576"/>
                  <a:pt x="268132" y="167576"/>
                </a:cubicBezTo>
                <a:lnTo>
                  <a:pt x="292174" y="167576"/>
                </a:lnTo>
                <a:lnTo>
                  <a:pt x="292174" y="177346"/>
                </a:lnTo>
                <a:lnTo>
                  <a:pt x="268132" y="177346"/>
                </a:lnTo>
                <a:cubicBezTo>
                  <a:pt x="260444" y="177346"/>
                  <a:pt x="254154" y="183626"/>
                  <a:pt x="254154" y="191302"/>
                </a:cubicBezTo>
                <a:cubicBezTo>
                  <a:pt x="254154" y="199025"/>
                  <a:pt x="260444" y="205259"/>
                  <a:pt x="268132" y="205259"/>
                </a:cubicBezTo>
                <a:lnTo>
                  <a:pt x="292174" y="205259"/>
                </a:lnTo>
                <a:lnTo>
                  <a:pt x="292174" y="224706"/>
                </a:lnTo>
                <a:cubicBezTo>
                  <a:pt x="292174" y="232382"/>
                  <a:pt x="298464" y="238663"/>
                  <a:pt x="306151" y="238663"/>
                </a:cubicBezTo>
                <a:cubicBezTo>
                  <a:pt x="313886" y="238663"/>
                  <a:pt x="320129" y="232382"/>
                  <a:pt x="320129" y="224706"/>
                </a:cubicBezTo>
                <a:lnTo>
                  <a:pt x="320129" y="205259"/>
                </a:lnTo>
                <a:lnTo>
                  <a:pt x="344171" y="205259"/>
                </a:lnTo>
                <a:cubicBezTo>
                  <a:pt x="351905" y="205259"/>
                  <a:pt x="358149" y="199025"/>
                  <a:pt x="358149" y="191302"/>
                </a:cubicBezTo>
                <a:cubicBezTo>
                  <a:pt x="358149" y="183626"/>
                  <a:pt x="351905" y="177346"/>
                  <a:pt x="344171" y="177346"/>
                </a:cubicBezTo>
                <a:lnTo>
                  <a:pt x="320129" y="177346"/>
                </a:lnTo>
                <a:lnTo>
                  <a:pt x="320129" y="167576"/>
                </a:lnTo>
                <a:lnTo>
                  <a:pt x="344264" y="167576"/>
                </a:lnTo>
                <a:cubicBezTo>
                  <a:pt x="351952" y="167576"/>
                  <a:pt x="358242" y="161295"/>
                  <a:pt x="358242" y="153619"/>
                </a:cubicBezTo>
                <a:cubicBezTo>
                  <a:pt x="358242" y="145896"/>
                  <a:pt x="351952" y="139662"/>
                  <a:pt x="344264" y="139662"/>
                </a:cubicBezTo>
                <a:lnTo>
                  <a:pt x="330286" y="139662"/>
                </a:lnTo>
                <a:lnTo>
                  <a:pt x="371893" y="74437"/>
                </a:lnTo>
                <a:cubicBezTo>
                  <a:pt x="376040" y="67923"/>
                  <a:pt x="374130" y="59317"/>
                  <a:pt x="367793" y="55176"/>
                </a:cubicBezTo>
                <a:cubicBezTo>
                  <a:pt x="361270" y="50989"/>
                  <a:pt x="352651" y="52943"/>
                  <a:pt x="348457" y="59456"/>
                </a:cubicBezTo>
                <a:lnTo>
                  <a:pt x="306291" y="125426"/>
                </a:lnTo>
                <a:lnTo>
                  <a:pt x="264125" y="59456"/>
                </a:lnTo>
                <a:cubicBezTo>
                  <a:pt x="262029" y="56200"/>
                  <a:pt x="258825" y="54083"/>
                  <a:pt x="255331" y="53303"/>
                </a:cubicBezTo>
                <a:close/>
                <a:moveTo>
                  <a:pt x="304940" y="0"/>
                </a:moveTo>
                <a:cubicBezTo>
                  <a:pt x="383402" y="0"/>
                  <a:pt x="447000" y="63550"/>
                  <a:pt x="447000" y="141895"/>
                </a:cubicBezTo>
                <a:cubicBezTo>
                  <a:pt x="447000" y="220240"/>
                  <a:pt x="383402" y="283744"/>
                  <a:pt x="304940" y="283744"/>
                </a:cubicBezTo>
                <a:cubicBezTo>
                  <a:pt x="226478" y="283744"/>
                  <a:pt x="162833" y="220240"/>
                  <a:pt x="162833" y="141895"/>
                </a:cubicBezTo>
                <a:cubicBezTo>
                  <a:pt x="162833" y="63550"/>
                  <a:pt x="226478" y="0"/>
                  <a:pt x="304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4" name="physics-note-pad_71335"/>
          <p:cNvSpPr>
            <a:spLocks noChangeAspect="1"/>
          </p:cNvSpPr>
          <p:nvPr/>
        </p:nvSpPr>
        <p:spPr bwMode="auto">
          <a:xfrm>
            <a:off x="8118364" y="-1160967"/>
            <a:ext cx="286518" cy="419738"/>
          </a:xfrm>
          <a:custGeom>
            <a:avLst/>
            <a:gdLst>
              <a:gd name="connsiteX0" fmla="*/ 242858 w 414925"/>
              <a:gd name="connsiteY0" fmla="*/ 318744 h 607851"/>
              <a:gd name="connsiteX1" fmla="*/ 301484 w 414925"/>
              <a:gd name="connsiteY1" fmla="*/ 318744 h 607851"/>
              <a:gd name="connsiteX2" fmla="*/ 317968 w 414925"/>
              <a:gd name="connsiteY2" fmla="*/ 335192 h 607851"/>
              <a:gd name="connsiteX3" fmla="*/ 317968 w 414925"/>
              <a:gd name="connsiteY3" fmla="*/ 341742 h 607851"/>
              <a:gd name="connsiteX4" fmla="*/ 301484 w 414925"/>
              <a:gd name="connsiteY4" fmla="*/ 358190 h 607851"/>
              <a:gd name="connsiteX5" fmla="*/ 242858 w 414925"/>
              <a:gd name="connsiteY5" fmla="*/ 358190 h 607851"/>
              <a:gd name="connsiteX6" fmla="*/ 226374 w 414925"/>
              <a:gd name="connsiteY6" fmla="*/ 341742 h 607851"/>
              <a:gd name="connsiteX7" fmla="*/ 226374 w 414925"/>
              <a:gd name="connsiteY7" fmla="*/ 335192 h 607851"/>
              <a:gd name="connsiteX8" fmla="*/ 242858 w 414925"/>
              <a:gd name="connsiteY8" fmla="*/ 318744 h 607851"/>
              <a:gd name="connsiteX9" fmla="*/ 242858 w 414925"/>
              <a:gd name="connsiteY9" fmla="*/ 240487 h 607851"/>
              <a:gd name="connsiteX10" fmla="*/ 301484 w 414925"/>
              <a:gd name="connsiteY10" fmla="*/ 240487 h 607851"/>
              <a:gd name="connsiteX11" fmla="*/ 317968 w 414925"/>
              <a:gd name="connsiteY11" fmla="*/ 256965 h 607851"/>
              <a:gd name="connsiteX12" fmla="*/ 317968 w 414925"/>
              <a:gd name="connsiteY12" fmla="*/ 263526 h 607851"/>
              <a:gd name="connsiteX13" fmla="*/ 301484 w 414925"/>
              <a:gd name="connsiteY13" fmla="*/ 280004 h 607851"/>
              <a:gd name="connsiteX14" fmla="*/ 242858 w 414925"/>
              <a:gd name="connsiteY14" fmla="*/ 280004 h 607851"/>
              <a:gd name="connsiteX15" fmla="*/ 226374 w 414925"/>
              <a:gd name="connsiteY15" fmla="*/ 263526 h 607851"/>
              <a:gd name="connsiteX16" fmla="*/ 226374 w 414925"/>
              <a:gd name="connsiteY16" fmla="*/ 256965 h 607851"/>
              <a:gd name="connsiteX17" fmla="*/ 242858 w 414925"/>
              <a:gd name="connsiteY17" fmla="*/ 240487 h 607851"/>
              <a:gd name="connsiteX18" fmla="*/ 107509 w 414925"/>
              <a:gd name="connsiteY18" fmla="*/ 204993 h 607851"/>
              <a:gd name="connsiteX19" fmla="*/ 132414 w 414925"/>
              <a:gd name="connsiteY19" fmla="*/ 204993 h 607851"/>
              <a:gd name="connsiteX20" fmla="*/ 170519 w 414925"/>
              <a:gd name="connsiteY20" fmla="*/ 204993 h 607851"/>
              <a:gd name="connsiteX21" fmla="*/ 186998 w 414925"/>
              <a:gd name="connsiteY21" fmla="*/ 221456 h 607851"/>
              <a:gd name="connsiteX22" fmla="*/ 186998 w 414925"/>
              <a:gd name="connsiteY22" fmla="*/ 229873 h 607851"/>
              <a:gd name="connsiteX23" fmla="*/ 170519 w 414925"/>
              <a:gd name="connsiteY23" fmla="*/ 246336 h 607851"/>
              <a:gd name="connsiteX24" fmla="*/ 132414 w 414925"/>
              <a:gd name="connsiteY24" fmla="*/ 246336 h 607851"/>
              <a:gd name="connsiteX25" fmla="*/ 132414 w 414925"/>
              <a:gd name="connsiteY25" fmla="*/ 278666 h 607851"/>
              <a:gd name="connsiteX26" fmla="*/ 170519 w 414925"/>
              <a:gd name="connsiteY26" fmla="*/ 278666 h 607851"/>
              <a:gd name="connsiteX27" fmla="*/ 186998 w 414925"/>
              <a:gd name="connsiteY27" fmla="*/ 295128 h 607851"/>
              <a:gd name="connsiteX28" fmla="*/ 186998 w 414925"/>
              <a:gd name="connsiteY28" fmla="*/ 303621 h 607851"/>
              <a:gd name="connsiteX29" fmla="*/ 170519 w 414925"/>
              <a:gd name="connsiteY29" fmla="*/ 320083 h 607851"/>
              <a:gd name="connsiteX30" fmla="*/ 132414 w 414925"/>
              <a:gd name="connsiteY30" fmla="*/ 320083 h 607851"/>
              <a:gd name="connsiteX31" fmla="*/ 132414 w 414925"/>
              <a:gd name="connsiteY31" fmla="*/ 352413 h 607851"/>
              <a:gd name="connsiteX32" fmla="*/ 170519 w 414925"/>
              <a:gd name="connsiteY32" fmla="*/ 352413 h 607851"/>
              <a:gd name="connsiteX33" fmla="*/ 186998 w 414925"/>
              <a:gd name="connsiteY33" fmla="*/ 368876 h 607851"/>
              <a:gd name="connsiteX34" fmla="*/ 186998 w 414925"/>
              <a:gd name="connsiteY34" fmla="*/ 377293 h 607851"/>
              <a:gd name="connsiteX35" fmla="*/ 170519 w 414925"/>
              <a:gd name="connsiteY35" fmla="*/ 393756 h 607851"/>
              <a:gd name="connsiteX36" fmla="*/ 132414 w 414925"/>
              <a:gd name="connsiteY36" fmla="*/ 393756 h 607851"/>
              <a:gd name="connsiteX37" fmla="*/ 107509 w 414925"/>
              <a:gd name="connsiteY37" fmla="*/ 393756 h 607851"/>
              <a:gd name="connsiteX38" fmla="*/ 91029 w 414925"/>
              <a:gd name="connsiteY38" fmla="*/ 377293 h 607851"/>
              <a:gd name="connsiteX39" fmla="*/ 91029 w 414925"/>
              <a:gd name="connsiteY39" fmla="*/ 352413 h 607851"/>
              <a:gd name="connsiteX40" fmla="*/ 91029 w 414925"/>
              <a:gd name="connsiteY40" fmla="*/ 246336 h 607851"/>
              <a:gd name="connsiteX41" fmla="*/ 91029 w 414925"/>
              <a:gd name="connsiteY41" fmla="*/ 221456 h 607851"/>
              <a:gd name="connsiteX42" fmla="*/ 107509 w 414925"/>
              <a:gd name="connsiteY42" fmla="*/ 204993 h 607851"/>
              <a:gd name="connsiteX43" fmla="*/ 19844 w 414925"/>
              <a:gd name="connsiteY43" fmla="*/ 93499 h 607851"/>
              <a:gd name="connsiteX44" fmla="*/ 61321 w 414925"/>
              <a:gd name="connsiteY44" fmla="*/ 93499 h 607851"/>
              <a:gd name="connsiteX45" fmla="*/ 61321 w 414925"/>
              <a:gd name="connsiteY45" fmla="*/ 138342 h 607851"/>
              <a:gd name="connsiteX46" fmla="*/ 61321 w 414925"/>
              <a:gd name="connsiteY46" fmla="*/ 139608 h 607851"/>
              <a:gd name="connsiteX47" fmla="*/ 38344 w 414925"/>
              <a:gd name="connsiteY47" fmla="*/ 139608 h 607851"/>
              <a:gd name="connsiteX48" fmla="*/ 38344 w 414925"/>
              <a:gd name="connsiteY48" fmla="*/ 470194 h 607851"/>
              <a:gd name="connsiteX49" fmla="*/ 376581 w 414925"/>
              <a:gd name="connsiteY49" fmla="*/ 470194 h 607851"/>
              <a:gd name="connsiteX50" fmla="*/ 376581 w 414925"/>
              <a:gd name="connsiteY50" fmla="*/ 139608 h 607851"/>
              <a:gd name="connsiteX51" fmla="*/ 353604 w 414925"/>
              <a:gd name="connsiteY51" fmla="*/ 139608 h 607851"/>
              <a:gd name="connsiteX52" fmla="*/ 353604 w 414925"/>
              <a:gd name="connsiteY52" fmla="*/ 138342 h 607851"/>
              <a:gd name="connsiteX53" fmla="*/ 353604 w 414925"/>
              <a:gd name="connsiteY53" fmla="*/ 93499 h 607851"/>
              <a:gd name="connsiteX54" fmla="*/ 395081 w 414925"/>
              <a:gd name="connsiteY54" fmla="*/ 93499 h 607851"/>
              <a:gd name="connsiteX55" fmla="*/ 414925 w 414925"/>
              <a:gd name="connsiteY55" fmla="*/ 113313 h 607851"/>
              <a:gd name="connsiteX56" fmla="*/ 414925 w 414925"/>
              <a:gd name="connsiteY56" fmla="*/ 588111 h 607851"/>
              <a:gd name="connsiteX57" fmla="*/ 395081 w 414925"/>
              <a:gd name="connsiteY57" fmla="*/ 607851 h 607851"/>
              <a:gd name="connsiteX58" fmla="*/ 19844 w 414925"/>
              <a:gd name="connsiteY58" fmla="*/ 607851 h 607851"/>
              <a:gd name="connsiteX59" fmla="*/ 0 w 414925"/>
              <a:gd name="connsiteY59" fmla="*/ 588111 h 607851"/>
              <a:gd name="connsiteX60" fmla="*/ 0 w 414925"/>
              <a:gd name="connsiteY60" fmla="*/ 113313 h 607851"/>
              <a:gd name="connsiteX61" fmla="*/ 19844 w 414925"/>
              <a:gd name="connsiteY61" fmla="*/ 93499 h 607851"/>
              <a:gd name="connsiteX62" fmla="*/ 207462 w 414925"/>
              <a:gd name="connsiteY62" fmla="*/ 30537 h 607851"/>
              <a:gd name="connsiteX63" fmla="*/ 199332 w 414925"/>
              <a:gd name="connsiteY63" fmla="*/ 32622 h 607851"/>
              <a:gd name="connsiteX64" fmla="*/ 190530 w 414925"/>
              <a:gd name="connsiteY64" fmla="*/ 47369 h 607851"/>
              <a:gd name="connsiteX65" fmla="*/ 207462 w 414925"/>
              <a:gd name="connsiteY65" fmla="*/ 64276 h 607851"/>
              <a:gd name="connsiteX66" fmla="*/ 224394 w 414925"/>
              <a:gd name="connsiteY66" fmla="*/ 47369 h 607851"/>
              <a:gd name="connsiteX67" fmla="*/ 215592 w 414925"/>
              <a:gd name="connsiteY67" fmla="*/ 32622 h 607851"/>
              <a:gd name="connsiteX68" fmla="*/ 207462 w 414925"/>
              <a:gd name="connsiteY68" fmla="*/ 30537 h 607851"/>
              <a:gd name="connsiteX69" fmla="*/ 207462 w 414925"/>
              <a:gd name="connsiteY69" fmla="*/ 0 h 607851"/>
              <a:gd name="connsiteX70" fmla="*/ 244533 w 414925"/>
              <a:gd name="connsiteY70" fmla="*/ 17801 h 607851"/>
              <a:gd name="connsiteX71" fmla="*/ 252588 w 414925"/>
              <a:gd name="connsiteY71" fmla="*/ 32622 h 607851"/>
              <a:gd name="connsiteX72" fmla="*/ 254900 w 414925"/>
              <a:gd name="connsiteY72" fmla="*/ 47369 h 607851"/>
              <a:gd name="connsiteX73" fmla="*/ 304129 w 414925"/>
              <a:gd name="connsiteY73" fmla="*/ 47369 h 607851"/>
              <a:gd name="connsiteX74" fmla="*/ 323895 w 414925"/>
              <a:gd name="connsiteY74" fmla="*/ 67180 h 607851"/>
              <a:gd name="connsiteX75" fmla="*/ 323895 w 414925"/>
              <a:gd name="connsiteY75" fmla="*/ 93471 h 607851"/>
              <a:gd name="connsiteX76" fmla="*/ 323895 w 414925"/>
              <a:gd name="connsiteY76" fmla="*/ 138308 h 607851"/>
              <a:gd name="connsiteX77" fmla="*/ 91029 w 414925"/>
              <a:gd name="connsiteY77" fmla="*/ 138308 h 607851"/>
              <a:gd name="connsiteX78" fmla="*/ 91029 w 414925"/>
              <a:gd name="connsiteY78" fmla="*/ 93471 h 607851"/>
              <a:gd name="connsiteX79" fmla="*/ 91029 w 414925"/>
              <a:gd name="connsiteY79" fmla="*/ 67180 h 607851"/>
              <a:gd name="connsiteX80" fmla="*/ 110795 w 414925"/>
              <a:gd name="connsiteY80" fmla="*/ 47369 h 607851"/>
              <a:gd name="connsiteX81" fmla="*/ 160024 w 414925"/>
              <a:gd name="connsiteY81" fmla="*/ 47369 h 607851"/>
              <a:gd name="connsiteX82" fmla="*/ 162336 w 414925"/>
              <a:gd name="connsiteY82" fmla="*/ 32622 h 607851"/>
              <a:gd name="connsiteX83" fmla="*/ 170391 w 414925"/>
              <a:gd name="connsiteY83" fmla="*/ 17801 h 607851"/>
              <a:gd name="connsiteX84" fmla="*/ 207462 w 414925"/>
              <a:gd name="connsiteY8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14925" h="607851">
                <a:moveTo>
                  <a:pt x="242858" y="318744"/>
                </a:moveTo>
                <a:lnTo>
                  <a:pt x="301484" y="318744"/>
                </a:lnTo>
                <a:cubicBezTo>
                  <a:pt x="310584" y="318744"/>
                  <a:pt x="317968" y="326112"/>
                  <a:pt x="317968" y="335192"/>
                </a:cubicBezTo>
                <a:lnTo>
                  <a:pt x="317968" y="341742"/>
                </a:lnTo>
                <a:cubicBezTo>
                  <a:pt x="317968" y="350822"/>
                  <a:pt x="310584" y="358190"/>
                  <a:pt x="301484" y="358190"/>
                </a:cubicBezTo>
                <a:lnTo>
                  <a:pt x="242858" y="358190"/>
                </a:lnTo>
                <a:cubicBezTo>
                  <a:pt x="233758" y="358190"/>
                  <a:pt x="226374" y="350822"/>
                  <a:pt x="226374" y="341742"/>
                </a:cubicBezTo>
                <a:lnTo>
                  <a:pt x="226374" y="335192"/>
                </a:lnTo>
                <a:cubicBezTo>
                  <a:pt x="226374" y="326112"/>
                  <a:pt x="233758" y="318744"/>
                  <a:pt x="242858" y="318744"/>
                </a:cubicBezTo>
                <a:close/>
                <a:moveTo>
                  <a:pt x="242858" y="240487"/>
                </a:moveTo>
                <a:lnTo>
                  <a:pt x="301484" y="240487"/>
                </a:lnTo>
                <a:cubicBezTo>
                  <a:pt x="310584" y="240487"/>
                  <a:pt x="317968" y="247868"/>
                  <a:pt x="317968" y="256965"/>
                </a:cubicBezTo>
                <a:lnTo>
                  <a:pt x="317968" y="263526"/>
                </a:lnTo>
                <a:cubicBezTo>
                  <a:pt x="317968" y="272623"/>
                  <a:pt x="310584" y="280004"/>
                  <a:pt x="301484" y="280004"/>
                </a:cubicBezTo>
                <a:lnTo>
                  <a:pt x="242858" y="280004"/>
                </a:lnTo>
                <a:cubicBezTo>
                  <a:pt x="233758" y="280004"/>
                  <a:pt x="226374" y="272623"/>
                  <a:pt x="226374" y="263526"/>
                </a:cubicBezTo>
                <a:lnTo>
                  <a:pt x="226374" y="256965"/>
                </a:lnTo>
                <a:cubicBezTo>
                  <a:pt x="226374" y="247868"/>
                  <a:pt x="233758" y="240487"/>
                  <a:pt x="242858" y="240487"/>
                </a:cubicBezTo>
                <a:close/>
                <a:moveTo>
                  <a:pt x="107509" y="204993"/>
                </a:moveTo>
                <a:lnTo>
                  <a:pt x="132414" y="204993"/>
                </a:lnTo>
                <a:lnTo>
                  <a:pt x="170519" y="204993"/>
                </a:lnTo>
                <a:cubicBezTo>
                  <a:pt x="179616" y="204993"/>
                  <a:pt x="186998" y="212368"/>
                  <a:pt x="186998" y="221456"/>
                </a:cubicBezTo>
                <a:lnTo>
                  <a:pt x="186998" y="229873"/>
                </a:lnTo>
                <a:cubicBezTo>
                  <a:pt x="186998" y="238961"/>
                  <a:pt x="179616" y="246336"/>
                  <a:pt x="170519" y="246336"/>
                </a:cubicBezTo>
                <a:lnTo>
                  <a:pt x="132414" y="246336"/>
                </a:lnTo>
                <a:lnTo>
                  <a:pt x="132414" y="278666"/>
                </a:lnTo>
                <a:lnTo>
                  <a:pt x="170519" y="278666"/>
                </a:lnTo>
                <a:cubicBezTo>
                  <a:pt x="179616" y="278666"/>
                  <a:pt x="186998" y="286040"/>
                  <a:pt x="186998" y="295128"/>
                </a:cubicBezTo>
                <a:lnTo>
                  <a:pt x="186998" y="303621"/>
                </a:lnTo>
                <a:cubicBezTo>
                  <a:pt x="186998" y="312709"/>
                  <a:pt x="179616" y="320083"/>
                  <a:pt x="170519" y="320083"/>
                </a:cubicBezTo>
                <a:lnTo>
                  <a:pt x="132414" y="320083"/>
                </a:lnTo>
                <a:lnTo>
                  <a:pt x="132414" y="352413"/>
                </a:lnTo>
                <a:lnTo>
                  <a:pt x="170519" y="352413"/>
                </a:lnTo>
                <a:cubicBezTo>
                  <a:pt x="179616" y="352413"/>
                  <a:pt x="186998" y="359788"/>
                  <a:pt x="186998" y="368876"/>
                </a:cubicBezTo>
                <a:lnTo>
                  <a:pt x="186998" y="377293"/>
                </a:lnTo>
                <a:cubicBezTo>
                  <a:pt x="186998" y="386381"/>
                  <a:pt x="179616" y="393756"/>
                  <a:pt x="170519" y="393756"/>
                </a:cubicBezTo>
                <a:lnTo>
                  <a:pt x="132414" y="393756"/>
                </a:lnTo>
                <a:lnTo>
                  <a:pt x="107509" y="393756"/>
                </a:lnTo>
                <a:cubicBezTo>
                  <a:pt x="98411" y="393756"/>
                  <a:pt x="91029" y="386381"/>
                  <a:pt x="91029" y="377293"/>
                </a:cubicBezTo>
                <a:lnTo>
                  <a:pt x="91029" y="352413"/>
                </a:lnTo>
                <a:lnTo>
                  <a:pt x="91029" y="246336"/>
                </a:lnTo>
                <a:lnTo>
                  <a:pt x="91029" y="221456"/>
                </a:lnTo>
                <a:cubicBezTo>
                  <a:pt x="91029" y="212368"/>
                  <a:pt x="98411" y="204993"/>
                  <a:pt x="107509" y="204993"/>
                </a:cubicBezTo>
                <a:close/>
                <a:moveTo>
                  <a:pt x="19844" y="93499"/>
                </a:moveTo>
                <a:lnTo>
                  <a:pt x="61321" y="93499"/>
                </a:lnTo>
                <a:lnTo>
                  <a:pt x="61321" y="138342"/>
                </a:lnTo>
                <a:lnTo>
                  <a:pt x="61321" y="139608"/>
                </a:lnTo>
                <a:lnTo>
                  <a:pt x="38344" y="139608"/>
                </a:lnTo>
                <a:lnTo>
                  <a:pt x="38344" y="470194"/>
                </a:lnTo>
                <a:lnTo>
                  <a:pt x="376581" y="470194"/>
                </a:lnTo>
                <a:lnTo>
                  <a:pt x="376581" y="139608"/>
                </a:lnTo>
                <a:lnTo>
                  <a:pt x="353604" y="139608"/>
                </a:lnTo>
                <a:lnTo>
                  <a:pt x="353604" y="138342"/>
                </a:lnTo>
                <a:lnTo>
                  <a:pt x="353604" y="93499"/>
                </a:lnTo>
                <a:lnTo>
                  <a:pt x="395081" y="93499"/>
                </a:lnTo>
                <a:cubicBezTo>
                  <a:pt x="406048" y="93499"/>
                  <a:pt x="414925" y="102363"/>
                  <a:pt x="414925" y="113313"/>
                </a:cubicBezTo>
                <a:lnTo>
                  <a:pt x="414925" y="588111"/>
                </a:lnTo>
                <a:cubicBezTo>
                  <a:pt x="414925" y="598987"/>
                  <a:pt x="406048" y="607851"/>
                  <a:pt x="395081" y="607851"/>
                </a:cubicBezTo>
                <a:lnTo>
                  <a:pt x="19844" y="607851"/>
                </a:lnTo>
                <a:cubicBezTo>
                  <a:pt x="8877" y="607851"/>
                  <a:pt x="0" y="598987"/>
                  <a:pt x="0" y="588111"/>
                </a:cubicBezTo>
                <a:lnTo>
                  <a:pt x="0" y="113313"/>
                </a:lnTo>
                <a:cubicBezTo>
                  <a:pt x="0" y="102363"/>
                  <a:pt x="8877" y="93499"/>
                  <a:pt x="19844" y="93499"/>
                </a:cubicBezTo>
                <a:close/>
                <a:moveTo>
                  <a:pt x="207462" y="30537"/>
                </a:moveTo>
                <a:cubicBezTo>
                  <a:pt x="204553" y="30537"/>
                  <a:pt x="201793" y="31281"/>
                  <a:pt x="199332" y="32622"/>
                </a:cubicBezTo>
                <a:cubicBezTo>
                  <a:pt x="194111" y="35452"/>
                  <a:pt x="190530" y="41038"/>
                  <a:pt x="190530" y="47369"/>
                </a:cubicBezTo>
                <a:cubicBezTo>
                  <a:pt x="190530" y="56753"/>
                  <a:pt x="198138" y="64276"/>
                  <a:pt x="207462" y="64276"/>
                </a:cubicBezTo>
                <a:cubicBezTo>
                  <a:pt x="216786" y="64276"/>
                  <a:pt x="224394" y="56753"/>
                  <a:pt x="224394" y="47369"/>
                </a:cubicBezTo>
                <a:cubicBezTo>
                  <a:pt x="224394" y="41038"/>
                  <a:pt x="220813" y="35452"/>
                  <a:pt x="215592" y="32622"/>
                </a:cubicBezTo>
                <a:cubicBezTo>
                  <a:pt x="213131" y="31281"/>
                  <a:pt x="210371" y="30537"/>
                  <a:pt x="207462" y="30537"/>
                </a:cubicBezTo>
                <a:close/>
                <a:moveTo>
                  <a:pt x="207462" y="0"/>
                </a:moveTo>
                <a:cubicBezTo>
                  <a:pt x="222454" y="0"/>
                  <a:pt x="235806" y="6927"/>
                  <a:pt x="244533" y="17801"/>
                </a:cubicBezTo>
                <a:cubicBezTo>
                  <a:pt x="248038" y="22120"/>
                  <a:pt x="250798" y="27185"/>
                  <a:pt x="252588" y="32622"/>
                </a:cubicBezTo>
                <a:cubicBezTo>
                  <a:pt x="254080" y="37240"/>
                  <a:pt x="254900" y="42230"/>
                  <a:pt x="254900" y="47369"/>
                </a:cubicBezTo>
                <a:lnTo>
                  <a:pt x="304129" y="47369"/>
                </a:lnTo>
                <a:cubicBezTo>
                  <a:pt x="315019" y="47369"/>
                  <a:pt x="323895" y="56232"/>
                  <a:pt x="323895" y="67180"/>
                </a:cubicBezTo>
                <a:lnTo>
                  <a:pt x="323895" y="93471"/>
                </a:lnTo>
                <a:lnTo>
                  <a:pt x="323895" y="138308"/>
                </a:lnTo>
                <a:lnTo>
                  <a:pt x="91029" y="138308"/>
                </a:lnTo>
                <a:lnTo>
                  <a:pt x="91029" y="93471"/>
                </a:lnTo>
                <a:lnTo>
                  <a:pt x="91029" y="67180"/>
                </a:lnTo>
                <a:cubicBezTo>
                  <a:pt x="91029" y="56232"/>
                  <a:pt x="99905" y="47369"/>
                  <a:pt x="110795" y="47369"/>
                </a:cubicBezTo>
                <a:lnTo>
                  <a:pt x="160024" y="47369"/>
                </a:lnTo>
                <a:cubicBezTo>
                  <a:pt x="160024" y="42230"/>
                  <a:pt x="160844" y="37240"/>
                  <a:pt x="162336" y="32622"/>
                </a:cubicBezTo>
                <a:cubicBezTo>
                  <a:pt x="164126" y="27185"/>
                  <a:pt x="166886" y="22120"/>
                  <a:pt x="170391" y="17801"/>
                </a:cubicBezTo>
                <a:cubicBezTo>
                  <a:pt x="179118" y="6927"/>
                  <a:pt x="192470" y="0"/>
                  <a:pt x="2074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5" name="24-hours_152443"/>
          <p:cNvSpPr>
            <a:spLocks noChangeAspect="1"/>
          </p:cNvSpPr>
          <p:nvPr/>
        </p:nvSpPr>
        <p:spPr bwMode="auto">
          <a:xfrm>
            <a:off x="8019933" y="2016615"/>
            <a:ext cx="419740" cy="419100"/>
          </a:xfrm>
          <a:custGeom>
            <a:avLst/>
            <a:gdLst>
              <a:gd name="connsiteX0" fmla="*/ 369911 w 602276"/>
              <a:gd name="connsiteY0" fmla="*/ 288679 h 601359"/>
              <a:gd name="connsiteX1" fmla="*/ 353291 w 602276"/>
              <a:gd name="connsiteY1" fmla="*/ 321381 h 601359"/>
              <a:gd name="connsiteX2" fmla="*/ 369911 w 602276"/>
              <a:gd name="connsiteY2" fmla="*/ 321381 h 601359"/>
              <a:gd name="connsiteX3" fmla="*/ 384432 w 602276"/>
              <a:gd name="connsiteY3" fmla="*/ 193632 h 601359"/>
              <a:gd name="connsiteX4" fmla="*/ 405569 w 602276"/>
              <a:gd name="connsiteY4" fmla="*/ 213447 h 601359"/>
              <a:gd name="connsiteX5" fmla="*/ 403794 w 602276"/>
              <a:gd name="connsiteY5" fmla="*/ 221663 h 601359"/>
              <a:gd name="connsiteX6" fmla="*/ 403472 w 602276"/>
              <a:gd name="connsiteY6" fmla="*/ 222629 h 601359"/>
              <a:gd name="connsiteX7" fmla="*/ 380560 w 602276"/>
              <a:gd name="connsiteY7" fmla="*/ 267736 h 601359"/>
              <a:gd name="connsiteX8" fmla="*/ 391370 w 602276"/>
              <a:gd name="connsiteY8" fmla="*/ 265320 h 601359"/>
              <a:gd name="connsiteX9" fmla="*/ 412830 w 602276"/>
              <a:gd name="connsiteY9" fmla="*/ 284651 h 601359"/>
              <a:gd name="connsiteX10" fmla="*/ 412830 w 602276"/>
              <a:gd name="connsiteY10" fmla="*/ 321381 h 601359"/>
              <a:gd name="connsiteX11" fmla="*/ 414121 w 602276"/>
              <a:gd name="connsiteY11" fmla="*/ 321381 h 601359"/>
              <a:gd name="connsiteX12" fmla="*/ 433483 w 602276"/>
              <a:gd name="connsiteY12" fmla="*/ 342323 h 601359"/>
              <a:gd name="connsiteX13" fmla="*/ 414121 w 602276"/>
              <a:gd name="connsiteY13" fmla="*/ 363427 h 601359"/>
              <a:gd name="connsiteX14" fmla="*/ 412830 w 602276"/>
              <a:gd name="connsiteY14" fmla="*/ 363427 h 601359"/>
              <a:gd name="connsiteX15" fmla="*/ 412830 w 602276"/>
              <a:gd name="connsiteY15" fmla="*/ 388236 h 601359"/>
              <a:gd name="connsiteX16" fmla="*/ 391370 w 602276"/>
              <a:gd name="connsiteY16" fmla="*/ 407728 h 601359"/>
              <a:gd name="connsiteX17" fmla="*/ 369911 w 602276"/>
              <a:gd name="connsiteY17" fmla="*/ 388236 h 601359"/>
              <a:gd name="connsiteX18" fmla="*/ 369911 w 602276"/>
              <a:gd name="connsiteY18" fmla="*/ 363427 h 601359"/>
              <a:gd name="connsiteX19" fmla="*/ 317310 w 602276"/>
              <a:gd name="connsiteY19" fmla="*/ 363427 h 601359"/>
              <a:gd name="connsiteX20" fmla="*/ 297786 w 602276"/>
              <a:gd name="connsiteY20" fmla="*/ 343612 h 601359"/>
              <a:gd name="connsiteX21" fmla="*/ 300368 w 602276"/>
              <a:gd name="connsiteY21" fmla="*/ 332980 h 601359"/>
              <a:gd name="connsiteX22" fmla="*/ 364909 w 602276"/>
              <a:gd name="connsiteY22" fmla="*/ 205875 h 601359"/>
              <a:gd name="connsiteX23" fmla="*/ 384432 w 602276"/>
              <a:gd name="connsiteY23" fmla="*/ 193632 h 601359"/>
              <a:gd name="connsiteX24" fmla="*/ 234600 w 602276"/>
              <a:gd name="connsiteY24" fmla="*/ 193632 h 601359"/>
              <a:gd name="connsiteX25" fmla="*/ 298975 w 602276"/>
              <a:gd name="connsiteY25" fmla="*/ 255976 h 601359"/>
              <a:gd name="connsiteX26" fmla="*/ 242344 w 602276"/>
              <a:gd name="connsiteY26" fmla="*/ 333624 h 601359"/>
              <a:gd name="connsiteX27" fmla="*/ 212173 w 602276"/>
              <a:gd name="connsiteY27" fmla="*/ 363105 h 601359"/>
              <a:gd name="connsiteX28" fmla="*/ 212173 w 602276"/>
              <a:gd name="connsiteY28" fmla="*/ 366327 h 601359"/>
              <a:gd name="connsiteX29" fmla="*/ 281550 w 602276"/>
              <a:gd name="connsiteY29" fmla="*/ 366327 h 601359"/>
              <a:gd name="connsiteX30" fmla="*/ 300750 w 602276"/>
              <a:gd name="connsiteY30" fmla="*/ 386947 h 601359"/>
              <a:gd name="connsiteX31" fmla="*/ 281550 w 602276"/>
              <a:gd name="connsiteY31" fmla="*/ 407728 h 601359"/>
              <a:gd name="connsiteX32" fmla="*/ 189747 w 602276"/>
              <a:gd name="connsiteY32" fmla="*/ 407728 h 601359"/>
              <a:gd name="connsiteX33" fmla="*/ 168934 w 602276"/>
              <a:gd name="connsiteY33" fmla="*/ 388236 h 601359"/>
              <a:gd name="connsiteX34" fmla="*/ 168934 w 602276"/>
              <a:gd name="connsiteY34" fmla="*/ 363105 h 601359"/>
              <a:gd name="connsiteX35" fmla="*/ 217014 w 602276"/>
              <a:gd name="connsiteY35" fmla="*/ 300922 h 601359"/>
              <a:gd name="connsiteX36" fmla="*/ 256058 w 602276"/>
              <a:gd name="connsiteY36" fmla="*/ 256459 h 601359"/>
              <a:gd name="connsiteX37" fmla="*/ 234116 w 602276"/>
              <a:gd name="connsiteY37" fmla="*/ 235356 h 601359"/>
              <a:gd name="connsiteX38" fmla="*/ 215884 w 602276"/>
              <a:gd name="connsiteY38" fmla="*/ 252915 h 601359"/>
              <a:gd name="connsiteX39" fmla="*/ 193942 w 602276"/>
              <a:gd name="connsiteY39" fmla="*/ 272730 h 601359"/>
              <a:gd name="connsiteX40" fmla="*/ 173290 w 602276"/>
              <a:gd name="connsiteY40" fmla="*/ 249371 h 601359"/>
              <a:gd name="connsiteX41" fmla="*/ 234600 w 602276"/>
              <a:gd name="connsiteY41" fmla="*/ 193632 h 601359"/>
              <a:gd name="connsiteX42" fmla="*/ 301219 w 602276"/>
              <a:gd name="connsiteY42" fmla="*/ 64437 h 601359"/>
              <a:gd name="connsiteX43" fmla="*/ 64535 w 602276"/>
              <a:gd name="connsiteY43" fmla="*/ 300760 h 601359"/>
              <a:gd name="connsiteX44" fmla="*/ 301219 w 602276"/>
              <a:gd name="connsiteY44" fmla="*/ 536922 h 601359"/>
              <a:gd name="connsiteX45" fmla="*/ 537741 w 602276"/>
              <a:gd name="connsiteY45" fmla="*/ 300760 h 601359"/>
              <a:gd name="connsiteX46" fmla="*/ 301219 w 602276"/>
              <a:gd name="connsiteY46" fmla="*/ 64437 h 601359"/>
              <a:gd name="connsiteX47" fmla="*/ 301219 w 602276"/>
              <a:gd name="connsiteY47" fmla="*/ 0 h 601359"/>
              <a:gd name="connsiteX48" fmla="*/ 602276 w 602276"/>
              <a:gd name="connsiteY48" fmla="*/ 300760 h 601359"/>
              <a:gd name="connsiteX49" fmla="*/ 301219 w 602276"/>
              <a:gd name="connsiteY49" fmla="*/ 601359 h 601359"/>
              <a:gd name="connsiteX50" fmla="*/ 0 w 602276"/>
              <a:gd name="connsiteY50" fmla="*/ 300760 h 601359"/>
              <a:gd name="connsiteX51" fmla="*/ 301219 w 602276"/>
              <a:gd name="connsiteY51" fmla="*/ 0 h 60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2276" h="601359">
                <a:moveTo>
                  <a:pt x="369911" y="288679"/>
                </a:moveTo>
                <a:lnTo>
                  <a:pt x="353291" y="321381"/>
                </a:lnTo>
                <a:lnTo>
                  <a:pt x="369911" y="321381"/>
                </a:lnTo>
                <a:close/>
                <a:moveTo>
                  <a:pt x="384432" y="193632"/>
                </a:moveTo>
                <a:cubicBezTo>
                  <a:pt x="394436" y="193632"/>
                  <a:pt x="405569" y="201848"/>
                  <a:pt x="405569" y="213447"/>
                </a:cubicBezTo>
                <a:cubicBezTo>
                  <a:pt x="405569" y="216186"/>
                  <a:pt x="405085" y="218763"/>
                  <a:pt x="403794" y="221663"/>
                </a:cubicBezTo>
                <a:cubicBezTo>
                  <a:pt x="403794" y="221985"/>
                  <a:pt x="403633" y="222307"/>
                  <a:pt x="403472" y="222629"/>
                </a:cubicBezTo>
                <a:lnTo>
                  <a:pt x="380560" y="267736"/>
                </a:lnTo>
                <a:cubicBezTo>
                  <a:pt x="383625" y="266125"/>
                  <a:pt x="387337" y="265320"/>
                  <a:pt x="391370" y="265320"/>
                </a:cubicBezTo>
                <a:cubicBezTo>
                  <a:pt x="403633" y="265320"/>
                  <a:pt x="412830" y="273536"/>
                  <a:pt x="412830" y="284651"/>
                </a:cubicBezTo>
                <a:lnTo>
                  <a:pt x="412830" y="321381"/>
                </a:lnTo>
                <a:lnTo>
                  <a:pt x="414121" y="321381"/>
                </a:lnTo>
                <a:cubicBezTo>
                  <a:pt x="425093" y="321381"/>
                  <a:pt x="433483" y="330402"/>
                  <a:pt x="433483" y="342323"/>
                </a:cubicBezTo>
                <a:cubicBezTo>
                  <a:pt x="433483" y="354083"/>
                  <a:pt x="424932" y="363427"/>
                  <a:pt x="414121" y="363427"/>
                </a:cubicBezTo>
                <a:lnTo>
                  <a:pt x="412830" y="363427"/>
                </a:lnTo>
                <a:lnTo>
                  <a:pt x="412830" y="388236"/>
                </a:lnTo>
                <a:cubicBezTo>
                  <a:pt x="412830" y="399190"/>
                  <a:pt x="403310" y="407728"/>
                  <a:pt x="391370" y="407728"/>
                </a:cubicBezTo>
                <a:cubicBezTo>
                  <a:pt x="379108" y="407728"/>
                  <a:pt x="369911" y="399351"/>
                  <a:pt x="369911" y="388236"/>
                </a:cubicBezTo>
                <a:lnTo>
                  <a:pt x="369911" y="363427"/>
                </a:lnTo>
                <a:lnTo>
                  <a:pt x="317310" y="363427"/>
                </a:lnTo>
                <a:cubicBezTo>
                  <a:pt x="306177" y="363427"/>
                  <a:pt x="297786" y="354889"/>
                  <a:pt x="297786" y="343612"/>
                </a:cubicBezTo>
                <a:cubicBezTo>
                  <a:pt x="297786" y="339585"/>
                  <a:pt x="298593" y="336041"/>
                  <a:pt x="300368" y="332980"/>
                </a:cubicBezTo>
                <a:lnTo>
                  <a:pt x="364909" y="205875"/>
                </a:lnTo>
                <a:cubicBezTo>
                  <a:pt x="368781" y="198304"/>
                  <a:pt x="376042" y="193632"/>
                  <a:pt x="384432" y="193632"/>
                </a:cubicBezTo>
                <a:close/>
                <a:moveTo>
                  <a:pt x="234600" y="193632"/>
                </a:moveTo>
                <a:cubicBezTo>
                  <a:pt x="271224" y="193632"/>
                  <a:pt x="298975" y="220535"/>
                  <a:pt x="298975" y="255976"/>
                </a:cubicBezTo>
                <a:cubicBezTo>
                  <a:pt x="298975" y="293672"/>
                  <a:pt x="267513" y="315743"/>
                  <a:pt x="242344" y="333624"/>
                </a:cubicBezTo>
                <a:cubicBezTo>
                  <a:pt x="227501" y="343934"/>
                  <a:pt x="212173" y="354728"/>
                  <a:pt x="212173" y="363105"/>
                </a:cubicBezTo>
                <a:lnTo>
                  <a:pt x="212173" y="366327"/>
                </a:lnTo>
                <a:lnTo>
                  <a:pt x="281550" y="366327"/>
                </a:lnTo>
                <a:cubicBezTo>
                  <a:pt x="292199" y="366327"/>
                  <a:pt x="300750" y="375509"/>
                  <a:pt x="300750" y="386947"/>
                </a:cubicBezTo>
                <a:cubicBezTo>
                  <a:pt x="300750" y="398385"/>
                  <a:pt x="292199" y="407728"/>
                  <a:pt x="281550" y="407728"/>
                </a:cubicBezTo>
                <a:lnTo>
                  <a:pt x="189747" y="407728"/>
                </a:lnTo>
                <a:cubicBezTo>
                  <a:pt x="179744" y="407728"/>
                  <a:pt x="168934" y="399834"/>
                  <a:pt x="168934" y="388236"/>
                </a:cubicBezTo>
                <a:lnTo>
                  <a:pt x="168934" y="363105"/>
                </a:lnTo>
                <a:cubicBezTo>
                  <a:pt x="168934" y="335396"/>
                  <a:pt x="193296" y="317837"/>
                  <a:pt x="217014" y="300922"/>
                </a:cubicBezTo>
                <a:cubicBezTo>
                  <a:pt x="237020" y="286423"/>
                  <a:pt x="256058" y="272730"/>
                  <a:pt x="256058" y="256459"/>
                </a:cubicBezTo>
                <a:cubicBezTo>
                  <a:pt x="256058" y="254365"/>
                  <a:pt x="255413" y="235356"/>
                  <a:pt x="234116" y="235356"/>
                </a:cubicBezTo>
                <a:cubicBezTo>
                  <a:pt x="215884" y="235356"/>
                  <a:pt x="215884" y="248566"/>
                  <a:pt x="215884" y="252915"/>
                </a:cubicBezTo>
                <a:cubicBezTo>
                  <a:pt x="215884" y="262742"/>
                  <a:pt x="207656" y="272730"/>
                  <a:pt x="193942" y="272730"/>
                </a:cubicBezTo>
                <a:cubicBezTo>
                  <a:pt x="183939" y="272730"/>
                  <a:pt x="173290" y="266608"/>
                  <a:pt x="173290" y="249371"/>
                </a:cubicBezTo>
                <a:cubicBezTo>
                  <a:pt x="173290" y="217635"/>
                  <a:pt x="199589" y="193632"/>
                  <a:pt x="234600" y="193632"/>
                </a:cubicBezTo>
                <a:close/>
                <a:moveTo>
                  <a:pt x="301219" y="64437"/>
                </a:moveTo>
                <a:cubicBezTo>
                  <a:pt x="170696" y="64437"/>
                  <a:pt x="64535" y="170436"/>
                  <a:pt x="64535" y="300760"/>
                </a:cubicBezTo>
                <a:cubicBezTo>
                  <a:pt x="64535" y="430923"/>
                  <a:pt x="170696" y="536922"/>
                  <a:pt x="301219" y="536922"/>
                </a:cubicBezTo>
                <a:cubicBezTo>
                  <a:pt x="431580" y="536922"/>
                  <a:pt x="537741" y="430923"/>
                  <a:pt x="537741" y="300760"/>
                </a:cubicBezTo>
                <a:cubicBezTo>
                  <a:pt x="537741" y="170436"/>
                  <a:pt x="431580" y="64437"/>
                  <a:pt x="301219" y="64437"/>
                </a:cubicBezTo>
                <a:close/>
                <a:moveTo>
                  <a:pt x="301219" y="0"/>
                </a:moveTo>
                <a:cubicBezTo>
                  <a:pt x="467236" y="0"/>
                  <a:pt x="602276" y="134834"/>
                  <a:pt x="602276" y="300760"/>
                </a:cubicBezTo>
                <a:cubicBezTo>
                  <a:pt x="602276" y="466525"/>
                  <a:pt x="467236" y="601359"/>
                  <a:pt x="301219" y="601359"/>
                </a:cubicBezTo>
                <a:cubicBezTo>
                  <a:pt x="135040" y="601359"/>
                  <a:pt x="0" y="466525"/>
                  <a:pt x="0" y="300760"/>
                </a:cubicBezTo>
                <a:cubicBezTo>
                  <a:pt x="0" y="134834"/>
                  <a:pt x="135040" y="0"/>
                  <a:pt x="3012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graphicFrame>
        <p:nvGraphicFramePr>
          <p:cNvPr id="36" name="图表 35"/>
          <p:cNvGraphicFramePr/>
          <p:nvPr/>
        </p:nvGraphicFramePr>
        <p:xfrm>
          <a:off x="385466" y="1358877"/>
          <a:ext cx="8001832" cy="1059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074" y="1000059"/>
            <a:ext cx="3182467" cy="5297268"/>
          </a:xfrm>
          <a:prstGeom prst="rect">
            <a:avLst/>
          </a:prstGeom>
        </p:spPr>
      </p:pic>
      <p:cxnSp>
        <p:nvCxnSpPr>
          <p:cNvPr id="15" name="直线连接符 14"/>
          <p:cNvCxnSpPr/>
          <p:nvPr/>
        </p:nvCxnSpPr>
        <p:spPr>
          <a:xfrm>
            <a:off x="616188" y="835690"/>
            <a:ext cx="1626577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ject 70005"/>
          <p:cNvSpPr txBox="1"/>
          <p:nvPr/>
        </p:nvSpPr>
        <p:spPr>
          <a:xfrm>
            <a:off x="295317" y="2832323"/>
            <a:ext cx="7605716" cy="3045903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2009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年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，创始人时任国内某品牌运营总监，在上海久光巡店时逢一品牌撤店，与店员聊天后发现，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35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岁以上的店员失业后没有渠道，很多失去工作不得不回老家。一方面断了收入，另一方面销售经验和顾客资源都浪费了。当日起，开始为店员免费推荐工作，持续搭建店员和品牌的桥梁，成立从道店员平台，持续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8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年免费服务，为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7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万余人提供工作岗位，期间辞职运营零售“托管” 业务，所赚取的利润投入其中，维持运营。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>
              <a:lnSpc>
                <a:spcPct val="170000"/>
              </a:lnSpc>
            </a:pP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2017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年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，平台正式对用人单位收招聘费。从道店员平台服务至今，已拥有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120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万余店员等。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>
              <a:lnSpc>
                <a:spcPct val="170000"/>
              </a:lnSpc>
            </a:pP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2019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年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，为促进品牌销售，提高店员收入，整合资源，建立从道内购平台（小程序）。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>
              <a:lnSpc>
                <a:spcPct val="170000"/>
              </a:lnSpc>
            </a:pP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2020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年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，全国疫情期间，我们投入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480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人的店员店长，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3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小时秒杀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1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款童鞋销售额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2.8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万，即将投入更多的人在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“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从道内购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”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参加直播销售。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3.7037E-6 L 0.11081 -3.7037E-6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3.7037E-6 L -2.29167E-6 -3.7037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022E-16 L -0.08503 -1.11022E-1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9167E-6 -4.07407E-6 L -0.07018 -4.07407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6 1.85185E-6 L 0.07799 -0.00394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-20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125E-6 -7.40741E-7 L -0.09453 -0.01852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92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54167E-6 -4.07407E-6 L 0.11862 -4.07407E-6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1" grpId="0"/>
      <p:bldP spid="31" grpId="1"/>
      <p:bldP spid="31" grpId="2"/>
      <p:bldP spid="33" grpId="0" animBg="1"/>
      <p:bldP spid="33" grpId="1" animBg="1"/>
      <p:bldP spid="3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613284" y="1637120"/>
            <a:ext cx="265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我们的愿景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8" name="yen-coin-on-hands_60454"/>
          <p:cNvSpPr>
            <a:spLocks noChangeAspect="1"/>
          </p:cNvSpPr>
          <p:nvPr/>
        </p:nvSpPr>
        <p:spPr bwMode="auto">
          <a:xfrm>
            <a:off x="8019931" y="4000175"/>
            <a:ext cx="419742" cy="389664"/>
          </a:xfrm>
          <a:custGeom>
            <a:avLst/>
            <a:gdLst>
              <a:gd name="connsiteX0" fmla="*/ 331621 w 608704"/>
              <a:gd name="connsiteY0" fmla="*/ 496781 h 565088"/>
              <a:gd name="connsiteX1" fmla="*/ 441006 w 608704"/>
              <a:gd name="connsiteY1" fmla="*/ 496781 h 565088"/>
              <a:gd name="connsiteX2" fmla="*/ 446506 w 608704"/>
              <a:gd name="connsiteY2" fmla="*/ 497758 h 565088"/>
              <a:gd name="connsiteX3" fmla="*/ 454289 w 608704"/>
              <a:gd name="connsiteY3" fmla="*/ 504273 h 565088"/>
              <a:gd name="connsiteX4" fmla="*/ 456526 w 608704"/>
              <a:gd name="connsiteY4" fmla="*/ 512276 h 565088"/>
              <a:gd name="connsiteX5" fmla="*/ 456526 w 608704"/>
              <a:gd name="connsiteY5" fmla="*/ 517999 h 565088"/>
              <a:gd name="connsiteX6" fmla="*/ 456526 w 608704"/>
              <a:gd name="connsiteY6" fmla="*/ 549547 h 565088"/>
              <a:gd name="connsiteX7" fmla="*/ 441006 w 608704"/>
              <a:gd name="connsiteY7" fmla="*/ 565088 h 565088"/>
              <a:gd name="connsiteX8" fmla="*/ 331621 w 608704"/>
              <a:gd name="connsiteY8" fmla="*/ 565088 h 565088"/>
              <a:gd name="connsiteX9" fmla="*/ 316101 w 608704"/>
              <a:gd name="connsiteY9" fmla="*/ 549547 h 565088"/>
              <a:gd name="connsiteX10" fmla="*/ 316101 w 608704"/>
              <a:gd name="connsiteY10" fmla="*/ 517627 h 565088"/>
              <a:gd name="connsiteX11" fmla="*/ 316101 w 608704"/>
              <a:gd name="connsiteY11" fmla="*/ 512276 h 565088"/>
              <a:gd name="connsiteX12" fmla="*/ 318525 w 608704"/>
              <a:gd name="connsiteY12" fmla="*/ 503947 h 565088"/>
              <a:gd name="connsiteX13" fmla="*/ 326401 w 608704"/>
              <a:gd name="connsiteY13" fmla="*/ 497712 h 565088"/>
              <a:gd name="connsiteX14" fmla="*/ 331621 w 608704"/>
              <a:gd name="connsiteY14" fmla="*/ 496781 h 565088"/>
              <a:gd name="connsiteX15" fmla="*/ 166349 w 608704"/>
              <a:gd name="connsiteY15" fmla="*/ 496640 h 565088"/>
              <a:gd name="connsiteX16" fmla="*/ 275680 w 608704"/>
              <a:gd name="connsiteY16" fmla="*/ 496640 h 565088"/>
              <a:gd name="connsiteX17" fmla="*/ 282109 w 608704"/>
              <a:gd name="connsiteY17" fmla="*/ 498083 h 565088"/>
              <a:gd name="connsiteX18" fmla="*/ 289515 w 608704"/>
              <a:gd name="connsiteY18" fmla="*/ 505202 h 565088"/>
              <a:gd name="connsiteX19" fmla="*/ 291192 w 608704"/>
              <a:gd name="connsiteY19" fmla="*/ 512181 h 565088"/>
              <a:gd name="connsiteX20" fmla="*/ 291192 w 608704"/>
              <a:gd name="connsiteY20" fmla="*/ 518928 h 565088"/>
              <a:gd name="connsiteX21" fmla="*/ 291192 w 608704"/>
              <a:gd name="connsiteY21" fmla="*/ 549453 h 565088"/>
              <a:gd name="connsiteX22" fmla="*/ 275680 w 608704"/>
              <a:gd name="connsiteY22" fmla="*/ 564947 h 565088"/>
              <a:gd name="connsiteX23" fmla="*/ 166349 w 608704"/>
              <a:gd name="connsiteY23" fmla="*/ 564947 h 565088"/>
              <a:gd name="connsiteX24" fmla="*/ 150884 w 608704"/>
              <a:gd name="connsiteY24" fmla="*/ 549406 h 565088"/>
              <a:gd name="connsiteX25" fmla="*/ 150884 w 608704"/>
              <a:gd name="connsiteY25" fmla="*/ 516276 h 565088"/>
              <a:gd name="connsiteX26" fmla="*/ 150884 w 608704"/>
              <a:gd name="connsiteY26" fmla="*/ 512181 h 565088"/>
              <a:gd name="connsiteX27" fmla="*/ 153912 w 608704"/>
              <a:gd name="connsiteY27" fmla="*/ 502922 h 565088"/>
              <a:gd name="connsiteX28" fmla="*/ 162064 w 608704"/>
              <a:gd name="connsiteY28" fmla="*/ 497292 h 565088"/>
              <a:gd name="connsiteX29" fmla="*/ 166349 w 608704"/>
              <a:gd name="connsiteY29" fmla="*/ 496640 h 565088"/>
              <a:gd name="connsiteX30" fmla="*/ 560321 w 608704"/>
              <a:gd name="connsiteY30" fmla="*/ 169851 h 565088"/>
              <a:gd name="connsiteX31" fmla="*/ 572108 w 608704"/>
              <a:gd name="connsiteY31" fmla="*/ 175247 h 565088"/>
              <a:gd name="connsiteX32" fmla="*/ 577884 w 608704"/>
              <a:gd name="connsiteY32" fmla="*/ 346298 h 565088"/>
              <a:gd name="connsiteX33" fmla="*/ 535489 w 608704"/>
              <a:gd name="connsiteY33" fmla="*/ 388677 h 565088"/>
              <a:gd name="connsiteX34" fmla="*/ 492862 w 608704"/>
              <a:gd name="connsiteY34" fmla="*/ 424822 h 565088"/>
              <a:gd name="connsiteX35" fmla="*/ 455964 w 608704"/>
              <a:gd name="connsiteY35" fmla="*/ 451292 h 565088"/>
              <a:gd name="connsiteX36" fmla="*/ 446972 w 608704"/>
              <a:gd name="connsiteY36" fmla="*/ 468876 h 565088"/>
              <a:gd name="connsiteX37" fmla="*/ 446879 w 608704"/>
              <a:gd name="connsiteY37" fmla="*/ 478645 h 565088"/>
              <a:gd name="connsiteX38" fmla="*/ 441056 w 608704"/>
              <a:gd name="connsiteY38" fmla="*/ 478180 h 565088"/>
              <a:gd name="connsiteX39" fmla="*/ 331714 w 608704"/>
              <a:gd name="connsiteY39" fmla="*/ 478180 h 565088"/>
              <a:gd name="connsiteX40" fmla="*/ 326263 w 608704"/>
              <a:gd name="connsiteY40" fmla="*/ 478598 h 565088"/>
              <a:gd name="connsiteX41" fmla="*/ 326263 w 608704"/>
              <a:gd name="connsiteY41" fmla="*/ 409517 h 565088"/>
              <a:gd name="connsiteX42" fmla="*/ 327148 w 608704"/>
              <a:gd name="connsiteY42" fmla="*/ 404307 h 565088"/>
              <a:gd name="connsiteX43" fmla="*/ 434301 w 608704"/>
              <a:gd name="connsiteY43" fmla="*/ 313130 h 565088"/>
              <a:gd name="connsiteX44" fmla="*/ 441568 w 608704"/>
              <a:gd name="connsiteY44" fmla="*/ 309036 h 565088"/>
              <a:gd name="connsiteX45" fmla="*/ 476136 w 608704"/>
              <a:gd name="connsiteY45" fmla="*/ 274472 h 565088"/>
              <a:gd name="connsiteX46" fmla="*/ 487131 w 608704"/>
              <a:gd name="connsiteY46" fmla="*/ 269960 h 565088"/>
              <a:gd name="connsiteX47" fmla="*/ 498126 w 608704"/>
              <a:gd name="connsiteY47" fmla="*/ 274472 h 565088"/>
              <a:gd name="connsiteX48" fmla="*/ 510612 w 608704"/>
              <a:gd name="connsiteY48" fmla="*/ 286986 h 565088"/>
              <a:gd name="connsiteX49" fmla="*/ 513873 w 608704"/>
              <a:gd name="connsiteY49" fmla="*/ 290242 h 565088"/>
              <a:gd name="connsiteX50" fmla="*/ 513873 w 608704"/>
              <a:gd name="connsiteY50" fmla="*/ 312199 h 565088"/>
              <a:gd name="connsiteX51" fmla="*/ 445948 w 608704"/>
              <a:gd name="connsiteY51" fmla="*/ 379978 h 565088"/>
              <a:gd name="connsiteX52" fmla="*/ 445948 w 608704"/>
              <a:gd name="connsiteY52" fmla="*/ 388723 h 565088"/>
              <a:gd name="connsiteX53" fmla="*/ 447159 w 608704"/>
              <a:gd name="connsiteY53" fmla="*/ 389886 h 565088"/>
              <a:gd name="connsiteX54" fmla="*/ 451538 w 608704"/>
              <a:gd name="connsiteY54" fmla="*/ 391700 h 565088"/>
              <a:gd name="connsiteX55" fmla="*/ 455964 w 608704"/>
              <a:gd name="connsiteY55" fmla="*/ 389886 h 565088"/>
              <a:gd name="connsiteX56" fmla="*/ 533626 w 608704"/>
              <a:gd name="connsiteY56" fmla="*/ 312292 h 565088"/>
              <a:gd name="connsiteX57" fmla="*/ 533999 w 608704"/>
              <a:gd name="connsiteY57" fmla="*/ 209345 h 565088"/>
              <a:gd name="connsiteX58" fmla="*/ 535024 w 608704"/>
              <a:gd name="connsiteY58" fmla="*/ 188644 h 565088"/>
              <a:gd name="connsiteX59" fmla="*/ 535909 w 608704"/>
              <a:gd name="connsiteY59" fmla="*/ 187761 h 565088"/>
              <a:gd name="connsiteX60" fmla="*/ 549326 w 608704"/>
              <a:gd name="connsiteY60" fmla="*/ 174363 h 565088"/>
              <a:gd name="connsiteX61" fmla="*/ 560321 w 608704"/>
              <a:gd name="connsiteY61" fmla="*/ 169851 h 565088"/>
              <a:gd name="connsiteX62" fmla="*/ 48337 w 608704"/>
              <a:gd name="connsiteY62" fmla="*/ 169851 h 565088"/>
              <a:gd name="connsiteX63" fmla="*/ 59331 w 608704"/>
              <a:gd name="connsiteY63" fmla="*/ 174364 h 565088"/>
              <a:gd name="connsiteX64" fmla="*/ 72749 w 608704"/>
              <a:gd name="connsiteY64" fmla="*/ 187763 h 565088"/>
              <a:gd name="connsiteX65" fmla="*/ 73587 w 608704"/>
              <a:gd name="connsiteY65" fmla="*/ 188647 h 565088"/>
              <a:gd name="connsiteX66" fmla="*/ 74659 w 608704"/>
              <a:gd name="connsiteY66" fmla="*/ 209352 h 565088"/>
              <a:gd name="connsiteX67" fmla="*/ 75031 w 608704"/>
              <a:gd name="connsiteY67" fmla="*/ 312361 h 565088"/>
              <a:gd name="connsiteX68" fmla="*/ 152601 w 608704"/>
              <a:gd name="connsiteY68" fmla="*/ 389874 h 565088"/>
              <a:gd name="connsiteX69" fmla="*/ 157027 w 608704"/>
              <a:gd name="connsiteY69" fmla="*/ 391688 h 565088"/>
              <a:gd name="connsiteX70" fmla="*/ 161452 w 608704"/>
              <a:gd name="connsiteY70" fmla="*/ 389874 h 565088"/>
              <a:gd name="connsiteX71" fmla="*/ 162617 w 608704"/>
              <a:gd name="connsiteY71" fmla="*/ 388711 h 565088"/>
              <a:gd name="connsiteX72" fmla="*/ 162617 w 608704"/>
              <a:gd name="connsiteY72" fmla="*/ 379964 h 565088"/>
              <a:gd name="connsiteX73" fmla="*/ 94738 w 608704"/>
              <a:gd name="connsiteY73" fmla="*/ 312175 h 565088"/>
              <a:gd name="connsiteX74" fmla="*/ 94738 w 608704"/>
              <a:gd name="connsiteY74" fmla="*/ 290214 h 565088"/>
              <a:gd name="connsiteX75" fmla="*/ 97953 w 608704"/>
              <a:gd name="connsiteY75" fmla="*/ 286958 h 565088"/>
              <a:gd name="connsiteX76" fmla="*/ 110485 w 608704"/>
              <a:gd name="connsiteY76" fmla="*/ 274442 h 565088"/>
              <a:gd name="connsiteX77" fmla="*/ 121480 w 608704"/>
              <a:gd name="connsiteY77" fmla="*/ 269929 h 565088"/>
              <a:gd name="connsiteX78" fmla="*/ 132474 w 608704"/>
              <a:gd name="connsiteY78" fmla="*/ 274442 h 565088"/>
              <a:gd name="connsiteX79" fmla="*/ 167136 w 608704"/>
              <a:gd name="connsiteY79" fmla="*/ 309011 h 565088"/>
              <a:gd name="connsiteX80" fmla="*/ 174404 w 608704"/>
              <a:gd name="connsiteY80" fmla="*/ 313105 h 565088"/>
              <a:gd name="connsiteX81" fmla="*/ 281556 w 608704"/>
              <a:gd name="connsiteY81" fmla="*/ 404297 h 565088"/>
              <a:gd name="connsiteX82" fmla="*/ 282441 w 608704"/>
              <a:gd name="connsiteY82" fmla="*/ 409508 h 565088"/>
              <a:gd name="connsiteX83" fmla="*/ 282441 w 608704"/>
              <a:gd name="connsiteY83" fmla="*/ 478786 h 565088"/>
              <a:gd name="connsiteX84" fmla="*/ 275686 w 608704"/>
              <a:gd name="connsiteY84" fmla="*/ 478088 h 565088"/>
              <a:gd name="connsiteX85" fmla="*/ 166344 w 608704"/>
              <a:gd name="connsiteY85" fmla="*/ 478088 h 565088"/>
              <a:gd name="connsiteX86" fmla="*/ 161825 w 608704"/>
              <a:gd name="connsiteY86" fmla="*/ 478414 h 565088"/>
              <a:gd name="connsiteX87" fmla="*/ 161732 w 608704"/>
              <a:gd name="connsiteY87" fmla="*/ 468783 h 565088"/>
              <a:gd name="connsiteX88" fmla="*/ 152741 w 608704"/>
              <a:gd name="connsiteY88" fmla="*/ 451242 h 565088"/>
              <a:gd name="connsiteX89" fmla="*/ 115842 w 608704"/>
              <a:gd name="connsiteY89" fmla="*/ 424769 h 565088"/>
              <a:gd name="connsiteX90" fmla="*/ 73215 w 608704"/>
              <a:gd name="connsiteY90" fmla="*/ 388711 h 565088"/>
              <a:gd name="connsiteX91" fmla="*/ 30820 w 608704"/>
              <a:gd name="connsiteY91" fmla="*/ 346325 h 565088"/>
              <a:gd name="connsiteX92" fmla="*/ 36596 w 608704"/>
              <a:gd name="connsiteY92" fmla="*/ 175248 h 565088"/>
              <a:gd name="connsiteX93" fmla="*/ 48337 w 608704"/>
              <a:gd name="connsiteY93" fmla="*/ 169851 h 565088"/>
              <a:gd name="connsiteX94" fmla="*/ 101464 w 608704"/>
              <a:gd name="connsiteY94" fmla="*/ 164593 h 565088"/>
              <a:gd name="connsiteX95" fmla="*/ 112641 w 608704"/>
              <a:gd name="connsiteY95" fmla="*/ 169193 h 565088"/>
              <a:gd name="connsiteX96" fmla="*/ 131324 w 608704"/>
              <a:gd name="connsiteY96" fmla="*/ 188128 h 565088"/>
              <a:gd name="connsiteX97" fmla="*/ 131557 w 608704"/>
              <a:gd name="connsiteY97" fmla="*/ 209667 h 565088"/>
              <a:gd name="connsiteX98" fmla="*/ 117486 w 608704"/>
              <a:gd name="connsiteY98" fmla="*/ 224601 h 565088"/>
              <a:gd name="connsiteX99" fmla="*/ 94656 w 608704"/>
              <a:gd name="connsiteY99" fmla="*/ 264005 h 565088"/>
              <a:gd name="connsiteX100" fmla="*/ 81564 w 608704"/>
              <a:gd name="connsiteY100" fmla="*/ 277078 h 565088"/>
              <a:gd name="connsiteX101" fmla="*/ 77091 w 608704"/>
              <a:gd name="connsiteY101" fmla="*/ 282614 h 565088"/>
              <a:gd name="connsiteX102" fmla="*/ 74435 w 608704"/>
              <a:gd name="connsiteY102" fmla="*/ 275542 h 565088"/>
              <a:gd name="connsiteX103" fmla="*/ 73224 w 608704"/>
              <a:gd name="connsiteY103" fmla="*/ 252188 h 565088"/>
              <a:gd name="connsiteX104" fmla="*/ 89158 w 608704"/>
              <a:gd name="connsiteY104" fmla="*/ 221205 h 565088"/>
              <a:gd name="connsiteX105" fmla="*/ 96799 w 608704"/>
              <a:gd name="connsiteY105" fmla="*/ 197851 h 565088"/>
              <a:gd name="connsiteX106" fmla="*/ 86782 w 608704"/>
              <a:gd name="connsiteY106" fmla="*/ 175520 h 565088"/>
              <a:gd name="connsiteX107" fmla="*/ 85617 w 608704"/>
              <a:gd name="connsiteY107" fmla="*/ 174357 h 565088"/>
              <a:gd name="connsiteX108" fmla="*/ 90323 w 608704"/>
              <a:gd name="connsiteY108" fmla="*/ 169379 h 565088"/>
              <a:gd name="connsiteX109" fmla="*/ 101464 w 608704"/>
              <a:gd name="connsiteY109" fmla="*/ 164593 h 565088"/>
              <a:gd name="connsiteX110" fmla="*/ 507200 w 608704"/>
              <a:gd name="connsiteY110" fmla="*/ 164524 h 565088"/>
              <a:gd name="connsiteX111" fmla="*/ 518327 w 608704"/>
              <a:gd name="connsiteY111" fmla="*/ 169311 h 565088"/>
              <a:gd name="connsiteX112" fmla="*/ 523035 w 608704"/>
              <a:gd name="connsiteY112" fmla="*/ 174289 h 565088"/>
              <a:gd name="connsiteX113" fmla="*/ 521870 w 608704"/>
              <a:gd name="connsiteY113" fmla="*/ 175453 h 565088"/>
              <a:gd name="connsiteX114" fmla="*/ 511895 w 608704"/>
              <a:gd name="connsiteY114" fmla="*/ 197788 h 565088"/>
              <a:gd name="connsiteX115" fmla="*/ 519539 w 608704"/>
              <a:gd name="connsiteY115" fmla="*/ 221100 h 565088"/>
              <a:gd name="connsiteX116" fmla="*/ 535387 w 608704"/>
              <a:gd name="connsiteY116" fmla="*/ 252183 h 565088"/>
              <a:gd name="connsiteX117" fmla="*/ 534221 w 608704"/>
              <a:gd name="connsiteY117" fmla="*/ 275542 h 565088"/>
              <a:gd name="connsiteX118" fmla="*/ 531565 w 608704"/>
              <a:gd name="connsiteY118" fmla="*/ 282615 h 565088"/>
              <a:gd name="connsiteX119" fmla="*/ 527090 w 608704"/>
              <a:gd name="connsiteY119" fmla="*/ 277078 h 565088"/>
              <a:gd name="connsiteX120" fmla="*/ 513946 w 608704"/>
              <a:gd name="connsiteY120" fmla="*/ 264002 h 565088"/>
              <a:gd name="connsiteX121" fmla="*/ 491154 w 608704"/>
              <a:gd name="connsiteY121" fmla="*/ 224590 h 565088"/>
              <a:gd name="connsiteX122" fmla="*/ 477032 w 608704"/>
              <a:gd name="connsiteY122" fmla="*/ 209653 h 565088"/>
              <a:gd name="connsiteX123" fmla="*/ 477311 w 608704"/>
              <a:gd name="connsiteY123" fmla="*/ 188109 h 565088"/>
              <a:gd name="connsiteX124" fmla="*/ 496002 w 608704"/>
              <a:gd name="connsiteY124" fmla="*/ 169124 h 565088"/>
              <a:gd name="connsiteX125" fmla="*/ 507200 w 608704"/>
              <a:gd name="connsiteY125" fmla="*/ 164524 h 565088"/>
              <a:gd name="connsiteX126" fmla="*/ 255331 w 608704"/>
              <a:gd name="connsiteY126" fmla="*/ 53303 h 565088"/>
              <a:gd name="connsiteX127" fmla="*/ 244789 w 608704"/>
              <a:gd name="connsiteY127" fmla="*/ 55176 h 565088"/>
              <a:gd name="connsiteX128" fmla="*/ 240503 w 608704"/>
              <a:gd name="connsiteY128" fmla="*/ 74437 h 565088"/>
              <a:gd name="connsiteX129" fmla="*/ 282110 w 608704"/>
              <a:gd name="connsiteY129" fmla="*/ 139662 h 565088"/>
              <a:gd name="connsiteX130" fmla="*/ 268132 w 608704"/>
              <a:gd name="connsiteY130" fmla="*/ 139662 h 565088"/>
              <a:gd name="connsiteX131" fmla="*/ 254154 w 608704"/>
              <a:gd name="connsiteY131" fmla="*/ 153619 h 565088"/>
              <a:gd name="connsiteX132" fmla="*/ 268132 w 608704"/>
              <a:gd name="connsiteY132" fmla="*/ 167576 h 565088"/>
              <a:gd name="connsiteX133" fmla="*/ 292174 w 608704"/>
              <a:gd name="connsiteY133" fmla="*/ 167576 h 565088"/>
              <a:gd name="connsiteX134" fmla="*/ 292174 w 608704"/>
              <a:gd name="connsiteY134" fmla="*/ 177346 h 565088"/>
              <a:gd name="connsiteX135" fmla="*/ 268132 w 608704"/>
              <a:gd name="connsiteY135" fmla="*/ 177346 h 565088"/>
              <a:gd name="connsiteX136" fmla="*/ 254154 w 608704"/>
              <a:gd name="connsiteY136" fmla="*/ 191302 h 565088"/>
              <a:gd name="connsiteX137" fmla="*/ 268132 w 608704"/>
              <a:gd name="connsiteY137" fmla="*/ 205259 h 565088"/>
              <a:gd name="connsiteX138" fmla="*/ 292174 w 608704"/>
              <a:gd name="connsiteY138" fmla="*/ 205259 h 565088"/>
              <a:gd name="connsiteX139" fmla="*/ 292174 w 608704"/>
              <a:gd name="connsiteY139" fmla="*/ 224706 h 565088"/>
              <a:gd name="connsiteX140" fmla="*/ 306151 w 608704"/>
              <a:gd name="connsiteY140" fmla="*/ 238663 h 565088"/>
              <a:gd name="connsiteX141" fmla="*/ 320129 w 608704"/>
              <a:gd name="connsiteY141" fmla="*/ 224706 h 565088"/>
              <a:gd name="connsiteX142" fmla="*/ 320129 w 608704"/>
              <a:gd name="connsiteY142" fmla="*/ 205259 h 565088"/>
              <a:gd name="connsiteX143" fmla="*/ 344171 w 608704"/>
              <a:gd name="connsiteY143" fmla="*/ 205259 h 565088"/>
              <a:gd name="connsiteX144" fmla="*/ 358149 w 608704"/>
              <a:gd name="connsiteY144" fmla="*/ 191302 h 565088"/>
              <a:gd name="connsiteX145" fmla="*/ 344171 w 608704"/>
              <a:gd name="connsiteY145" fmla="*/ 177346 h 565088"/>
              <a:gd name="connsiteX146" fmla="*/ 320129 w 608704"/>
              <a:gd name="connsiteY146" fmla="*/ 177346 h 565088"/>
              <a:gd name="connsiteX147" fmla="*/ 320129 w 608704"/>
              <a:gd name="connsiteY147" fmla="*/ 167576 h 565088"/>
              <a:gd name="connsiteX148" fmla="*/ 344264 w 608704"/>
              <a:gd name="connsiteY148" fmla="*/ 167576 h 565088"/>
              <a:gd name="connsiteX149" fmla="*/ 358242 w 608704"/>
              <a:gd name="connsiteY149" fmla="*/ 153619 h 565088"/>
              <a:gd name="connsiteX150" fmla="*/ 344264 w 608704"/>
              <a:gd name="connsiteY150" fmla="*/ 139662 h 565088"/>
              <a:gd name="connsiteX151" fmla="*/ 330286 w 608704"/>
              <a:gd name="connsiteY151" fmla="*/ 139662 h 565088"/>
              <a:gd name="connsiteX152" fmla="*/ 371893 w 608704"/>
              <a:gd name="connsiteY152" fmla="*/ 74437 h 565088"/>
              <a:gd name="connsiteX153" fmla="*/ 367793 w 608704"/>
              <a:gd name="connsiteY153" fmla="*/ 55176 h 565088"/>
              <a:gd name="connsiteX154" fmla="*/ 348457 w 608704"/>
              <a:gd name="connsiteY154" fmla="*/ 59456 h 565088"/>
              <a:gd name="connsiteX155" fmla="*/ 306291 w 608704"/>
              <a:gd name="connsiteY155" fmla="*/ 125426 h 565088"/>
              <a:gd name="connsiteX156" fmla="*/ 264125 w 608704"/>
              <a:gd name="connsiteY156" fmla="*/ 59456 h 565088"/>
              <a:gd name="connsiteX157" fmla="*/ 255331 w 608704"/>
              <a:gd name="connsiteY157" fmla="*/ 53303 h 565088"/>
              <a:gd name="connsiteX158" fmla="*/ 304940 w 608704"/>
              <a:gd name="connsiteY158" fmla="*/ 0 h 565088"/>
              <a:gd name="connsiteX159" fmla="*/ 447000 w 608704"/>
              <a:gd name="connsiteY159" fmla="*/ 141895 h 565088"/>
              <a:gd name="connsiteX160" fmla="*/ 304940 w 608704"/>
              <a:gd name="connsiteY160" fmla="*/ 283744 h 565088"/>
              <a:gd name="connsiteX161" fmla="*/ 162833 w 608704"/>
              <a:gd name="connsiteY161" fmla="*/ 141895 h 565088"/>
              <a:gd name="connsiteX162" fmla="*/ 304940 w 608704"/>
              <a:gd name="connsiteY162" fmla="*/ 0 h 56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608704" h="565088">
                <a:moveTo>
                  <a:pt x="331621" y="496781"/>
                </a:moveTo>
                <a:lnTo>
                  <a:pt x="441006" y="496781"/>
                </a:lnTo>
                <a:cubicBezTo>
                  <a:pt x="442917" y="496781"/>
                  <a:pt x="444781" y="497060"/>
                  <a:pt x="446506" y="497758"/>
                </a:cubicBezTo>
                <a:cubicBezTo>
                  <a:pt x="449815" y="499015"/>
                  <a:pt x="452565" y="501341"/>
                  <a:pt x="454289" y="504273"/>
                </a:cubicBezTo>
                <a:cubicBezTo>
                  <a:pt x="455734" y="506646"/>
                  <a:pt x="456526" y="509345"/>
                  <a:pt x="456526" y="512276"/>
                </a:cubicBezTo>
                <a:lnTo>
                  <a:pt x="456526" y="517999"/>
                </a:lnTo>
                <a:lnTo>
                  <a:pt x="456526" y="549547"/>
                </a:lnTo>
                <a:cubicBezTo>
                  <a:pt x="456526" y="558109"/>
                  <a:pt x="449582" y="565088"/>
                  <a:pt x="441006" y="565088"/>
                </a:cubicBezTo>
                <a:lnTo>
                  <a:pt x="331621" y="565088"/>
                </a:lnTo>
                <a:cubicBezTo>
                  <a:pt x="323046" y="565088"/>
                  <a:pt x="316101" y="558109"/>
                  <a:pt x="316101" y="549547"/>
                </a:cubicBezTo>
                <a:lnTo>
                  <a:pt x="316101" y="517627"/>
                </a:lnTo>
                <a:lnTo>
                  <a:pt x="316101" y="512276"/>
                </a:lnTo>
                <a:cubicBezTo>
                  <a:pt x="316101" y="509251"/>
                  <a:pt x="316940" y="506367"/>
                  <a:pt x="318525" y="503947"/>
                </a:cubicBezTo>
                <a:cubicBezTo>
                  <a:pt x="320389" y="501109"/>
                  <a:pt x="323092" y="498875"/>
                  <a:pt x="326401" y="497712"/>
                </a:cubicBezTo>
                <a:cubicBezTo>
                  <a:pt x="328032" y="497060"/>
                  <a:pt x="329757" y="496781"/>
                  <a:pt x="331621" y="496781"/>
                </a:cubicBezTo>
                <a:close/>
                <a:moveTo>
                  <a:pt x="166349" y="496640"/>
                </a:moveTo>
                <a:lnTo>
                  <a:pt x="275680" y="496640"/>
                </a:lnTo>
                <a:cubicBezTo>
                  <a:pt x="277963" y="496640"/>
                  <a:pt x="280152" y="497152"/>
                  <a:pt x="282109" y="498083"/>
                </a:cubicBezTo>
                <a:cubicBezTo>
                  <a:pt x="285276" y="499572"/>
                  <a:pt x="287978" y="502038"/>
                  <a:pt x="289515" y="505202"/>
                </a:cubicBezTo>
                <a:cubicBezTo>
                  <a:pt x="290587" y="507249"/>
                  <a:pt x="291192" y="509669"/>
                  <a:pt x="291192" y="512181"/>
                </a:cubicBezTo>
                <a:lnTo>
                  <a:pt x="291192" y="518928"/>
                </a:lnTo>
                <a:lnTo>
                  <a:pt x="291192" y="549453"/>
                </a:lnTo>
                <a:cubicBezTo>
                  <a:pt x="291192" y="558014"/>
                  <a:pt x="284251" y="564947"/>
                  <a:pt x="275680" y="564947"/>
                </a:cubicBezTo>
                <a:lnTo>
                  <a:pt x="166349" y="564947"/>
                </a:lnTo>
                <a:cubicBezTo>
                  <a:pt x="157732" y="564947"/>
                  <a:pt x="150837" y="558014"/>
                  <a:pt x="150884" y="549406"/>
                </a:cubicBezTo>
                <a:lnTo>
                  <a:pt x="150884" y="516276"/>
                </a:lnTo>
                <a:lnTo>
                  <a:pt x="150884" y="512181"/>
                </a:lnTo>
                <a:cubicBezTo>
                  <a:pt x="150884" y="508692"/>
                  <a:pt x="152002" y="505528"/>
                  <a:pt x="153912" y="502922"/>
                </a:cubicBezTo>
                <a:cubicBezTo>
                  <a:pt x="155915" y="500270"/>
                  <a:pt x="158756" y="498222"/>
                  <a:pt x="162064" y="497292"/>
                </a:cubicBezTo>
                <a:cubicBezTo>
                  <a:pt x="163415" y="496826"/>
                  <a:pt x="164859" y="496640"/>
                  <a:pt x="166349" y="496640"/>
                </a:cubicBezTo>
                <a:close/>
                <a:moveTo>
                  <a:pt x="560321" y="169851"/>
                </a:moveTo>
                <a:cubicBezTo>
                  <a:pt x="564653" y="169851"/>
                  <a:pt x="569033" y="171618"/>
                  <a:pt x="572108" y="175247"/>
                </a:cubicBezTo>
                <a:cubicBezTo>
                  <a:pt x="650934" y="266843"/>
                  <a:pt x="577884" y="346298"/>
                  <a:pt x="577884" y="346298"/>
                </a:cubicBezTo>
                <a:lnTo>
                  <a:pt x="535489" y="388677"/>
                </a:lnTo>
                <a:cubicBezTo>
                  <a:pt x="522258" y="401795"/>
                  <a:pt x="508003" y="413890"/>
                  <a:pt x="492862" y="424822"/>
                </a:cubicBezTo>
                <a:lnTo>
                  <a:pt x="455964" y="451292"/>
                </a:lnTo>
                <a:cubicBezTo>
                  <a:pt x="450373" y="455385"/>
                  <a:pt x="446972" y="461898"/>
                  <a:pt x="446972" y="468876"/>
                </a:cubicBezTo>
                <a:lnTo>
                  <a:pt x="446879" y="478645"/>
                </a:lnTo>
                <a:cubicBezTo>
                  <a:pt x="445016" y="478366"/>
                  <a:pt x="443059" y="478180"/>
                  <a:pt x="441056" y="478180"/>
                </a:cubicBezTo>
                <a:lnTo>
                  <a:pt x="331714" y="478180"/>
                </a:lnTo>
                <a:cubicBezTo>
                  <a:pt x="329851" y="478180"/>
                  <a:pt x="328080" y="478273"/>
                  <a:pt x="326263" y="478598"/>
                </a:cubicBezTo>
                <a:lnTo>
                  <a:pt x="326263" y="409517"/>
                </a:lnTo>
                <a:cubicBezTo>
                  <a:pt x="326263" y="407703"/>
                  <a:pt x="326589" y="405982"/>
                  <a:pt x="327148" y="404307"/>
                </a:cubicBezTo>
                <a:cubicBezTo>
                  <a:pt x="350489" y="337599"/>
                  <a:pt x="417063" y="317316"/>
                  <a:pt x="434301" y="313130"/>
                </a:cubicBezTo>
                <a:cubicBezTo>
                  <a:pt x="437003" y="312432"/>
                  <a:pt x="439565" y="310990"/>
                  <a:pt x="441568" y="309036"/>
                </a:cubicBezTo>
                <a:lnTo>
                  <a:pt x="476136" y="274472"/>
                </a:lnTo>
                <a:cubicBezTo>
                  <a:pt x="479211" y="271449"/>
                  <a:pt x="483171" y="269960"/>
                  <a:pt x="487131" y="269960"/>
                </a:cubicBezTo>
                <a:cubicBezTo>
                  <a:pt x="491138" y="269960"/>
                  <a:pt x="495098" y="271449"/>
                  <a:pt x="498126" y="274472"/>
                </a:cubicBezTo>
                <a:lnTo>
                  <a:pt x="510612" y="286986"/>
                </a:lnTo>
                <a:lnTo>
                  <a:pt x="513873" y="290242"/>
                </a:lnTo>
                <a:cubicBezTo>
                  <a:pt x="519929" y="296290"/>
                  <a:pt x="519929" y="306105"/>
                  <a:pt x="513873" y="312199"/>
                </a:cubicBezTo>
                <a:lnTo>
                  <a:pt x="445948" y="379978"/>
                </a:lnTo>
                <a:cubicBezTo>
                  <a:pt x="443525" y="382397"/>
                  <a:pt x="443525" y="386304"/>
                  <a:pt x="445948" y="388723"/>
                </a:cubicBezTo>
                <a:lnTo>
                  <a:pt x="447159" y="389886"/>
                </a:lnTo>
                <a:cubicBezTo>
                  <a:pt x="448370" y="391096"/>
                  <a:pt x="449954" y="391700"/>
                  <a:pt x="451538" y="391700"/>
                </a:cubicBezTo>
                <a:cubicBezTo>
                  <a:pt x="453169" y="391700"/>
                  <a:pt x="454706" y="391142"/>
                  <a:pt x="455964" y="389886"/>
                </a:cubicBezTo>
                <a:lnTo>
                  <a:pt x="533626" y="312292"/>
                </a:lnTo>
                <a:cubicBezTo>
                  <a:pt x="533626" y="312292"/>
                  <a:pt x="581379" y="266983"/>
                  <a:pt x="533999" y="209345"/>
                </a:cubicBezTo>
                <a:cubicBezTo>
                  <a:pt x="528874" y="203205"/>
                  <a:pt x="529386" y="194273"/>
                  <a:pt x="535024" y="188644"/>
                </a:cubicBezTo>
                <a:lnTo>
                  <a:pt x="535909" y="187761"/>
                </a:lnTo>
                <a:lnTo>
                  <a:pt x="549326" y="174363"/>
                </a:lnTo>
                <a:cubicBezTo>
                  <a:pt x="552354" y="171339"/>
                  <a:pt x="556361" y="169851"/>
                  <a:pt x="560321" y="169851"/>
                </a:cubicBezTo>
                <a:close/>
                <a:moveTo>
                  <a:pt x="48337" y="169851"/>
                </a:moveTo>
                <a:cubicBezTo>
                  <a:pt x="52297" y="169851"/>
                  <a:pt x="56257" y="171340"/>
                  <a:pt x="59331" y="174364"/>
                </a:cubicBezTo>
                <a:lnTo>
                  <a:pt x="72749" y="187763"/>
                </a:lnTo>
                <a:lnTo>
                  <a:pt x="73587" y="188647"/>
                </a:lnTo>
                <a:cubicBezTo>
                  <a:pt x="79178" y="194231"/>
                  <a:pt x="79690" y="203210"/>
                  <a:pt x="74659" y="209352"/>
                </a:cubicBezTo>
                <a:cubicBezTo>
                  <a:pt x="27279" y="266998"/>
                  <a:pt x="75031" y="312361"/>
                  <a:pt x="75031" y="312361"/>
                </a:cubicBezTo>
                <a:lnTo>
                  <a:pt x="152601" y="389874"/>
                </a:lnTo>
                <a:cubicBezTo>
                  <a:pt x="153859" y="391084"/>
                  <a:pt x="155396" y="391688"/>
                  <a:pt x="157027" y="391688"/>
                </a:cubicBezTo>
                <a:cubicBezTo>
                  <a:pt x="158657" y="391688"/>
                  <a:pt x="160195" y="391130"/>
                  <a:pt x="161452" y="389874"/>
                </a:cubicBezTo>
                <a:lnTo>
                  <a:pt x="162617" y="388711"/>
                </a:lnTo>
                <a:cubicBezTo>
                  <a:pt x="165040" y="386291"/>
                  <a:pt x="165040" y="382383"/>
                  <a:pt x="162617" y="379964"/>
                </a:cubicBezTo>
                <a:lnTo>
                  <a:pt x="94738" y="312175"/>
                </a:lnTo>
                <a:cubicBezTo>
                  <a:pt x="88635" y="306080"/>
                  <a:pt x="88635" y="296263"/>
                  <a:pt x="94738" y="290214"/>
                </a:cubicBezTo>
                <a:lnTo>
                  <a:pt x="97953" y="286958"/>
                </a:lnTo>
                <a:lnTo>
                  <a:pt x="110485" y="274442"/>
                </a:lnTo>
                <a:cubicBezTo>
                  <a:pt x="113560" y="271418"/>
                  <a:pt x="117520" y="269929"/>
                  <a:pt x="121480" y="269929"/>
                </a:cubicBezTo>
                <a:cubicBezTo>
                  <a:pt x="125486" y="269929"/>
                  <a:pt x="129446" y="271418"/>
                  <a:pt x="132474" y="274442"/>
                </a:cubicBezTo>
                <a:lnTo>
                  <a:pt x="167136" y="309011"/>
                </a:lnTo>
                <a:cubicBezTo>
                  <a:pt x="169139" y="310965"/>
                  <a:pt x="171702" y="312408"/>
                  <a:pt x="174404" y="313105"/>
                </a:cubicBezTo>
                <a:cubicBezTo>
                  <a:pt x="191641" y="317293"/>
                  <a:pt x="258216" y="337578"/>
                  <a:pt x="281556" y="404297"/>
                </a:cubicBezTo>
                <a:cubicBezTo>
                  <a:pt x="282115" y="405972"/>
                  <a:pt x="282441" y="407740"/>
                  <a:pt x="282441" y="409508"/>
                </a:cubicBezTo>
                <a:lnTo>
                  <a:pt x="282441" y="478786"/>
                </a:lnTo>
                <a:cubicBezTo>
                  <a:pt x="280252" y="478367"/>
                  <a:pt x="277969" y="478088"/>
                  <a:pt x="275686" y="478088"/>
                </a:cubicBezTo>
                <a:lnTo>
                  <a:pt x="166344" y="478088"/>
                </a:lnTo>
                <a:cubicBezTo>
                  <a:pt x="164807" y="478088"/>
                  <a:pt x="163316" y="478227"/>
                  <a:pt x="161825" y="478414"/>
                </a:cubicBezTo>
                <a:lnTo>
                  <a:pt x="161732" y="468783"/>
                </a:lnTo>
                <a:cubicBezTo>
                  <a:pt x="161732" y="461850"/>
                  <a:pt x="158378" y="455290"/>
                  <a:pt x="152741" y="451242"/>
                </a:cubicBezTo>
                <a:lnTo>
                  <a:pt x="115842" y="424769"/>
                </a:lnTo>
                <a:cubicBezTo>
                  <a:pt x="100701" y="413881"/>
                  <a:pt x="86399" y="401785"/>
                  <a:pt x="73215" y="388711"/>
                </a:cubicBezTo>
                <a:lnTo>
                  <a:pt x="30820" y="346325"/>
                </a:lnTo>
                <a:cubicBezTo>
                  <a:pt x="30820" y="346325"/>
                  <a:pt x="-42230" y="266858"/>
                  <a:pt x="36596" y="175248"/>
                </a:cubicBezTo>
                <a:cubicBezTo>
                  <a:pt x="39625" y="171665"/>
                  <a:pt x="43957" y="169851"/>
                  <a:pt x="48337" y="169851"/>
                </a:cubicBezTo>
                <a:close/>
                <a:moveTo>
                  <a:pt x="101464" y="164593"/>
                </a:moveTo>
                <a:cubicBezTo>
                  <a:pt x="105512" y="164564"/>
                  <a:pt x="109566" y="166100"/>
                  <a:pt x="112641" y="169193"/>
                </a:cubicBezTo>
                <a:lnTo>
                  <a:pt x="131324" y="188128"/>
                </a:lnTo>
                <a:cubicBezTo>
                  <a:pt x="137148" y="194082"/>
                  <a:pt x="137288" y="203573"/>
                  <a:pt x="131557" y="209667"/>
                </a:cubicBezTo>
                <a:lnTo>
                  <a:pt x="117486" y="224601"/>
                </a:lnTo>
                <a:cubicBezTo>
                  <a:pt x="102483" y="238790"/>
                  <a:pt x="96100" y="252142"/>
                  <a:pt x="94656" y="264005"/>
                </a:cubicBezTo>
                <a:lnTo>
                  <a:pt x="81564" y="277078"/>
                </a:lnTo>
                <a:cubicBezTo>
                  <a:pt x="79886" y="278799"/>
                  <a:pt x="78395" y="280613"/>
                  <a:pt x="77091" y="282614"/>
                </a:cubicBezTo>
                <a:cubicBezTo>
                  <a:pt x="76112" y="280427"/>
                  <a:pt x="75181" y="278055"/>
                  <a:pt x="74435" y="275542"/>
                </a:cubicBezTo>
                <a:cubicBezTo>
                  <a:pt x="72105" y="267820"/>
                  <a:pt x="71733" y="259958"/>
                  <a:pt x="73224" y="252188"/>
                </a:cubicBezTo>
                <a:cubicBezTo>
                  <a:pt x="75227" y="242047"/>
                  <a:pt x="80492" y="231533"/>
                  <a:pt x="89158" y="221205"/>
                </a:cubicBezTo>
                <a:cubicBezTo>
                  <a:pt x="94470" y="214692"/>
                  <a:pt x="97219" y="206364"/>
                  <a:pt x="96799" y="197851"/>
                </a:cubicBezTo>
                <a:cubicBezTo>
                  <a:pt x="96287" y="189430"/>
                  <a:pt x="92746" y="181475"/>
                  <a:pt x="86782" y="175520"/>
                </a:cubicBezTo>
                <a:lnTo>
                  <a:pt x="85617" y="174357"/>
                </a:lnTo>
                <a:lnTo>
                  <a:pt x="90323" y="169379"/>
                </a:lnTo>
                <a:cubicBezTo>
                  <a:pt x="93375" y="166216"/>
                  <a:pt x="97417" y="164622"/>
                  <a:pt x="101464" y="164593"/>
                </a:cubicBezTo>
                <a:close/>
                <a:moveTo>
                  <a:pt x="507200" y="164524"/>
                </a:moveTo>
                <a:cubicBezTo>
                  <a:pt x="511255" y="164553"/>
                  <a:pt x="515298" y="166147"/>
                  <a:pt x="518327" y="169311"/>
                </a:cubicBezTo>
                <a:lnTo>
                  <a:pt x="523035" y="174289"/>
                </a:lnTo>
                <a:lnTo>
                  <a:pt x="521870" y="175453"/>
                </a:lnTo>
                <a:cubicBezTo>
                  <a:pt x="515904" y="181409"/>
                  <a:pt x="512361" y="189366"/>
                  <a:pt x="511895" y="197788"/>
                </a:cubicBezTo>
                <a:cubicBezTo>
                  <a:pt x="511429" y="206210"/>
                  <a:pt x="514133" y="214539"/>
                  <a:pt x="519539" y="221100"/>
                </a:cubicBezTo>
                <a:cubicBezTo>
                  <a:pt x="528069" y="231523"/>
                  <a:pt x="533429" y="241946"/>
                  <a:pt x="535387" y="252183"/>
                </a:cubicBezTo>
                <a:cubicBezTo>
                  <a:pt x="536971" y="259954"/>
                  <a:pt x="536505" y="267818"/>
                  <a:pt x="534221" y="275542"/>
                </a:cubicBezTo>
                <a:cubicBezTo>
                  <a:pt x="533476" y="278055"/>
                  <a:pt x="532543" y="280428"/>
                  <a:pt x="531565" y="282615"/>
                </a:cubicBezTo>
                <a:cubicBezTo>
                  <a:pt x="530306" y="280614"/>
                  <a:pt x="528815" y="278799"/>
                  <a:pt x="527090" y="277078"/>
                </a:cubicBezTo>
                <a:lnTo>
                  <a:pt x="513946" y="264002"/>
                </a:lnTo>
                <a:cubicBezTo>
                  <a:pt x="512548" y="252137"/>
                  <a:pt x="506069" y="238782"/>
                  <a:pt x="491154" y="224590"/>
                </a:cubicBezTo>
                <a:lnTo>
                  <a:pt x="477032" y="209653"/>
                </a:lnTo>
                <a:cubicBezTo>
                  <a:pt x="471345" y="203558"/>
                  <a:pt x="471438" y="194065"/>
                  <a:pt x="477311" y="188109"/>
                </a:cubicBezTo>
                <a:lnTo>
                  <a:pt x="496002" y="169124"/>
                </a:lnTo>
                <a:cubicBezTo>
                  <a:pt x="499078" y="166030"/>
                  <a:pt x="503145" y="164495"/>
                  <a:pt x="507200" y="164524"/>
                </a:cubicBezTo>
                <a:close/>
                <a:moveTo>
                  <a:pt x="255331" y="53303"/>
                </a:moveTo>
                <a:cubicBezTo>
                  <a:pt x="251836" y="52524"/>
                  <a:pt x="248051" y="53083"/>
                  <a:pt x="244789" y="55176"/>
                </a:cubicBezTo>
                <a:cubicBezTo>
                  <a:pt x="238266" y="59317"/>
                  <a:pt x="236356" y="67923"/>
                  <a:pt x="240503" y="74437"/>
                </a:cubicBezTo>
                <a:lnTo>
                  <a:pt x="282110" y="139662"/>
                </a:lnTo>
                <a:lnTo>
                  <a:pt x="268132" y="139662"/>
                </a:lnTo>
                <a:cubicBezTo>
                  <a:pt x="260444" y="139662"/>
                  <a:pt x="254154" y="145896"/>
                  <a:pt x="254154" y="153619"/>
                </a:cubicBezTo>
                <a:cubicBezTo>
                  <a:pt x="254154" y="161295"/>
                  <a:pt x="260444" y="167576"/>
                  <a:pt x="268132" y="167576"/>
                </a:cubicBezTo>
                <a:lnTo>
                  <a:pt x="292174" y="167576"/>
                </a:lnTo>
                <a:lnTo>
                  <a:pt x="292174" y="177346"/>
                </a:lnTo>
                <a:lnTo>
                  <a:pt x="268132" y="177346"/>
                </a:lnTo>
                <a:cubicBezTo>
                  <a:pt x="260444" y="177346"/>
                  <a:pt x="254154" y="183626"/>
                  <a:pt x="254154" y="191302"/>
                </a:cubicBezTo>
                <a:cubicBezTo>
                  <a:pt x="254154" y="199025"/>
                  <a:pt x="260444" y="205259"/>
                  <a:pt x="268132" y="205259"/>
                </a:cubicBezTo>
                <a:lnTo>
                  <a:pt x="292174" y="205259"/>
                </a:lnTo>
                <a:lnTo>
                  <a:pt x="292174" y="224706"/>
                </a:lnTo>
                <a:cubicBezTo>
                  <a:pt x="292174" y="232382"/>
                  <a:pt x="298464" y="238663"/>
                  <a:pt x="306151" y="238663"/>
                </a:cubicBezTo>
                <a:cubicBezTo>
                  <a:pt x="313886" y="238663"/>
                  <a:pt x="320129" y="232382"/>
                  <a:pt x="320129" y="224706"/>
                </a:cubicBezTo>
                <a:lnTo>
                  <a:pt x="320129" y="205259"/>
                </a:lnTo>
                <a:lnTo>
                  <a:pt x="344171" y="205259"/>
                </a:lnTo>
                <a:cubicBezTo>
                  <a:pt x="351905" y="205259"/>
                  <a:pt x="358149" y="199025"/>
                  <a:pt x="358149" y="191302"/>
                </a:cubicBezTo>
                <a:cubicBezTo>
                  <a:pt x="358149" y="183626"/>
                  <a:pt x="351905" y="177346"/>
                  <a:pt x="344171" y="177346"/>
                </a:cubicBezTo>
                <a:lnTo>
                  <a:pt x="320129" y="177346"/>
                </a:lnTo>
                <a:lnTo>
                  <a:pt x="320129" y="167576"/>
                </a:lnTo>
                <a:lnTo>
                  <a:pt x="344264" y="167576"/>
                </a:lnTo>
                <a:cubicBezTo>
                  <a:pt x="351952" y="167576"/>
                  <a:pt x="358242" y="161295"/>
                  <a:pt x="358242" y="153619"/>
                </a:cubicBezTo>
                <a:cubicBezTo>
                  <a:pt x="358242" y="145896"/>
                  <a:pt x="351952" y="139662"/>
                  <a:pt x="344264" y="139662"/>
                </a:cubicBezTo>
                <a:lnTo>
                  <a:pt x="330286" y="139662"/>
                </a:lnTo>
                <a:lnTo>
                  <a:pt x="371893" y="74437"/>
                </a:lnTo>
                <a:cubicBezTo>
                  <a:pt x="376040" y="67923"/>
                  <a:pt x="374130" y="59317"/>
                  <a:pt x="367793" y="55176"/>
                </a:cubicBezTo>
                <a:cubicBezTo>
                  <a:pt x="361270" y="50989"/>
                  <a:pt x="352651" y="52943"/>
                  <a:pt x="348457" y="59456"/>
                </a:cubicBezTo>
                <a:lnTo>
                  <a:pt x="306291" y="125426"/>
                </a:lnTo>
                <a:lnTo>
                  <a:pt x="264125" y="59456"/>
                </a:lnTo>
                <a:cubicBezTo>
                  <a:pt x="262029" y="56200"/>
                  <a:pt x="258825" y="54083"/>
                  <a:pt x="255331" y="53303"/>
                </a:cubicBezTo>
                <a:close/>
                <a:moveTo>
                  <a:pt x="304940" y="0"/>
                </a:moveTo>
                <a:cubicBezTo>
                  <a:pt x="383402" y="0"/>
                  <a:pt x="447000" y="63550"/>
                  <a:pt x="447000" y="141895"/>
                </a:cubicBezTo>
                <a:cubicBezTo>
                  <a:pt x="447000" y="220240"/>
                  <a:pt x="383402" y="283744"/>
                  <a:pt x="304940" y="283744"/>
                </a:cubicBezTo>
                <a:cubicBezTo>
                  <a:pt x="226478" y="283744"/>
                  <a:pt x="162833" y="220240"/>
                  <a:pt x="162833" y="141895"/>
                </a:cubicBezTo>
                <a:cubicBezTo>
                  <a:pt x="162833" y="63550"/>
                  <a:pt x="226478" y="0"/>
                  <a:pt x="304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4" name="physics-note-pad_71335"/>
          <p:cNvSpPr>
            <a:spLocks noChangeAspect="1"/>
          </p:cNvSpPr>
          <p:nvPr/>
        </p:nvSpPr>
        <p:spPr bwMode="auto">
          <a:xfrm>
            <a:off x="8118364" y="-1160967"/>
            <a:ext cx="286518" cy="419738"/>
          </a:xfrm>
          <a:custGeom>
            <a:avLst/>
            <a:gdLst>
              <a:gd name="connsiteX0" fmla="*/ 242858 w 414925"/>
              <a:gd name="connsiteY0" fmla="*/ 318744 h 607851"/>
              <a:gd name="connsiteX1" fmla="*/ 301484 w 414925"/>
              <a:gd name="connsiteY1" fmla="*/ 318744 h 607851"/>
              <a:gd name="connsiteX2" fmla="*/ 317968 w 414925"/>
              <a:gd name="connsiteY2" fmla="*/ 335192 h 607851"/>
              <a:gd name="connsiteX3" fmla="*/ 317968 w 414925"/>
              <a:gd name="connsiteY3" fmla="*/ 341742 h 607851"/>
              <a:gd name="connsiteX4" fmla="*/ 301484 w 414925"/>
              <a:gd name="connsiteY4" fmla="*/ 358190 h 607851"/>
              <a:gd name="connsiteX5" fmla="*/ 242858 w 414925"/>
              <a:gd name="connsiteY5" fmla="*/ 358190 h 607851"/>
              <a:gd name="connsiteX6" fmla="*/ 226374 w 414925"/>
              <a:gd name="connsiteY6" fmla="*/ 341742 h 607851"/>
              <a:gd name="connsiteX7" fmla="*/ 226374 w 414925"/>
              <a:gd name="connsiteY7" fmla="*/ 335192 h 607851"/>
              <a:gd name="connsiteX8" fmla="*/ 242858 w 414925"/>
              <a:gd name="connsiteY8" fmla="*/ 318744 h 607851"/>
              <a:gd name="connsiteX9" fmla="*/ 242858 w 414925"/>
              <a:gd name="connsiteY9" fmla="*/ 240487 h 607851"/>
              <a:gd name="connsiteX10" fmla="*/ 301484 w 414925"/>
              <a:gd name="connsiteY10" fmla="*/ 240487 h 607851"/>
              <a:gd name="connsiteX11" fmla="*/ 317968 w 414925"/>
              <a:gd name="connsiteY11" fmla="*/ 256965 h 607851"/>
              <a:gd name="connsiteX12" fmla="*/ 317968 w 414925"/>
              <a:gd name="connsiteY12" fmla="*/ 263526 h 607851"/>
              <a:gd name="connsiteX13" fmla="*/ 301484 w 414925"/>
              <a:gd name="connsiteY13" fmla="*/ 280004 h 607851"/>
              <a:gd name="connsiteX14" fmla="*/ 242858 w 414925"/>
              <a:gd name="connsiteY14" fmla="*/ 280004 h 607851"/>
              <a:gd name="connsiteX15" fmla="*/ 226374 w 414925"/>
              <a:gd name="connsiteY15" fmla="*/ 263526 h 607851"/>
              <a:gd name="connsiteX16" fmla="*/ 226374 w 414925"/>
              <a:gd name="connsiteY16" fmla="*/ 256965 h 607851"/>
              <a:gd name="connsiteX17" fmla="*/ 242858 w 414925"/>
              <a:gd name="connsiteY17" fmla="*/ 240487 h 607851"/>
              <a:gd name="connsiteX18" fmla="*/ 107509 w 414925"/>
              <a:gd name="connsiteY18" fmla="*/ 204993 h 607851"/>
              <a:gd name="connsiteX19" fmla="*/ 132414 w 414925"/>
              <a:gd name="connsiteY19" fmla="*/ 204993 h 607851"/>
              <a:gd name="connsiteX20" fmla="*/ 170519 w 414925"/>
              <a:gd name="connsiteY20" fmla="*/ 204993 h 607851"/>
              <a:gd name="connsiteX21" fmla="*/ 186998 w 414925"/>
              <a:gd name="connsiteY21" fmla="*/ 221456 h 607851"/>
              <a:gd name="connsiteX22" fmla="*/ 186998 w 414925"/>
              <a:gd name="connsiteY22" fmla="*/ 229873 h 607851"/>
              <a:gd name="connsiteX23" fmla="*/ 170519 w 414925"/>
              <a:gd name="connsiteY23" fmla="*/ 246336 h 607851"/>
              <a:gd name="connsiteX24" fmla="*/ 132414 w 414925"/>
              <a:gd name="connsiteY24" fmla="*/ 246336 h 607851"/>
              <a:gd name="connsiteX25" fmla="*/ 132414 w 414925"/>
              <a:gd name="connsiteY25" fmla="*/ 278666 h 607851"/>
              <a:gd name="connsiteX26" fmla="*/ 170519 w 414925"/>
              <a:gd name="connsiteY26" fmla="*/ 278666 h 607851"/>
              <a:gd name="connsiteX27" fmla="*/ 186998 w 414925"/>
              <a:gd name="connsiteY27" fmla="*/ 295128 h 607851"/>
              <a:gd name="connsiteX28" fmla="*/ 186998 w 414925"/>
              <a:gd name="connsiteY28" fmla="*/ 303621 h 607851"/>
              <a:gd name="connsiteX29" fmla="*/ 170519 w 414925"/>
              <a:gd name="connsiteY29" fmla="*/ 320083 h 607851"/>
              <a:gd name="connsiteX30" fmla="*/ 132414 w 414925"/>
              <a:gd name="connsiteY30" fmla="*/ 320083 h 607851"/>
              <a:gd name="connsiteX31" fmla="*/ 132414 w 414925"/>
              <a:gd name="connsiteY31" fmla="*/ 352413 h 607851"/>
              <a:gd name="connsiteX32" fmla="*/ 170519 w 414925"/>
              <a:gd name="connsiteY32" fmla="*/ 352413 h 607851"/>
              <a:gd name="connsiteX33" fmla="*/ 186998 w 414925"/>
              <a:gd name="connsiteY33" fmla="*/ 368876 h 607851"/>
              <a:gd name="connsiteX34" fmla="*/ 186998 w 414925"/>
              <a:gd name="connsiteY34" fmla="*/ 377293 h 607851"/>
              <a:gd name="connsiteX35" fmla="*/ 170519 w 414925"/>
              <a:gd name="connsiteY35" fmla="*/ 393756 h 607851"/>
              <a:gd name="connsiteX36" fmla="*/ 132414 w 414925"/>
              <a:gd name="connsiteY36" fmla="*/ 393756 h 607851"/>
              <a:gd name="connsiteX37" fmla="*/ 107509 w 414925"/>
              <a:gd name="connsiteY37" fmla="*/ 393756 h 607851"/>
              <a:gd name="connsiteX38" fmla="*/ 91029 w 414925"/>
              <a:gd name="connsiteY38" fmla="*/ 377293 h 607851"/>
              <a:gd name="connsiteX39" fmla="*/ 91029 w 414925"/>
              <a:gd name="connsiteY39" fmla="*/ 352413 h 607851"/>
              <a:gd name="connsiteX40" fmla="*/ 91029 w 414925"/>
              <a:gd name="connsiteY40" fmla="*/ 246336 h 607851"/>
              <a:gd name="connsiteX41" fmla="*/ 91029 w 414925"/>
              <a:gd name="connsiteY41" fmla="*/ 221456 h 607851"/>
              <a:gd name="connsiteX42" fmla="*/ 107509 w 414925"/>
              <a:gd name="connsiteY42" fmla="*/ 204993 h 607851"/>
              <a:gd name="connsiteX43" fmla="*/ 19844 w 414925"/>
              <a:gd name="connsiteY43" fmla="*/ 93499 h 607851"/>
              <a:gd name="connsiteX44" fmla="*/ 61321 w 414925"/>
              <a:gd name="connsiteY44" fmla="*/ 93499 h 607851"/>
              <a:gd name="connsiteX45" fmla="*/ 61321 w 414925"/>
              <a:gd name="connsiteY45" fmla="*/ 138342 h 607851"/>
              <a:gd name="connsiteX46" fmla="*/ 61321 w 414925"/>
              <a:gd name="connsiteY46" fmla="*/ 139608 h 607851"/>
              <a:gd name="connsiteX47" fmla="*/ 38344 w 414925"/>
              <a:gd name="connsiteY47" fmla="*/ 139608 h 607851"/>
              <a:gd name="connsiteX48" fmla="*/ 38344 w 414925"/>
              <a:gd name="connsiteY48" fmla="*/ 470194 h 607851"/>
              <a:gd name="connsiteX49" fmla="*/ 376581 w 414925"/>
              <a:gd name="connsiteY49" fmla="*/ 470194 h 607851"/>
              <a:gd name="connsiteX50" fmla="*/ 376581 w 414925"/>
              <a:gd name="connsiteY50" fmla="*/ 139608 h 607851"/>
              <a:gd name="connsiteX51" fmla="*/ 353604 w 414925"/>
              <a:gd name="connsiteY51" fmla="*/ 139608 h 607851"/>
              <a:gd name="connsiteX52" fmla="*/ 353604 w 414925"/>
              <a:gd name="connsiteY52" fmla="*/ 138342 h 607851"/>
              <a:gd name="connsiteX53" fmla="*/ 353604 w 414925"/>
              <a:gd name="connsiteY53" fmla="*/ 93499 h 607851"/>
              <a:gd name="connsiteX54" fmla="*/ 395081 w 414925"/>
              <a:gd name="connsiteY54" fmla="*/ 93499 h 607851"/>
              <a:gd name="connsiteX55" fmla="*/ 414925 w 414925"/>
              <a:gd name="connsiteY55" fmla="*/ 113313 h 607851"/>
              <a:gd name="connsiteX56" fmla="*/ 414925 w 414925"/>
              <a:gd name="connsiteY56" fmla="*/ 588111 h 607851"/>
              <a:gd name="connsiteX57" fmla="*/ 395081 w 414925"/>
              <a:gd name="connsiteY57" fmla="*/ 607851 h 607851"/>
              <a:gd name="connsiteX58" fmla="*/ 19844 w 414925"/>
              <a:gd name="connsiteY58" fmla="*/ 607851 h 607851"/>
              <a:gd name="connsiteX59" fmla="*/ 0 w 414925"/>
              <a:gd name="connsiteY59" fmla="*/ 588111 h 607851"/>
              <a:gd name="connsiteX60" fmla="*/ 0 w 414925"/>
              <a:gd name="connsiteY60" fmla="*/ 113313 h 607851"/>
              <a:gd name="connsiteX61" fmla="*/ 19844 w 414925"/>
              <a:gd name="connsiteY61" fmla="*/ 93499 h 607851"/>
              <a:gd name="connsiteX62" fmla="*/ 207462 w 414925"/>
              <a:gd name="connsiteY62" fmla="*/ 30537 h 607851"/>
              <a:gd name="connsiteX63" fmla="*/ 199332 w 414925"/>
              <a:gd name="connsiteY63" fmla="*/ 32622 h 607851"/>
              <a:gd name="connsiteX64" fmla="*/ 190530 w 414925"/>
              <a:gd name="connsiteY64" fmla="*/ 47369 h 607851"/>
              <a:gd name="connsiteX65" fmla="*/ 207462 w 414925"/>
              <a:gd name="connsiteY65" fmla="*/ 64276 h 607851"/>
              <a:gd name="connsiteX66" fmla="*/ 224394 w 414925"/>
              <a:gd name="connsiteY66" fmla="*/ 47369 h 607851"/>
              <a:gd name="connsiteX67" fmla="*/ 215592 w 414925"/>
              <a:gd name="connsiteY67" fmla="*/ 32622 h 607851"/>
              <a:gd name="connsiteX68" fmla="*/ 207462 w 414925"/>
              <a:gd name="connsiteY68" fmla="*/ 30537 h 607851"/>
              <a:gd name="connsiteX69" fmla="*/ 207462 w 414925"/>
              <a:gd name="connsiteY69" fmla="*/ 0 h 607851"/>
              <a:gd name="connsiteX70" fmla="*/ 244533 w 414925"/>
              <a:gd name="connsiteY70" fmla="*/ 17801 h 607851"/>
              <a:gd name="connsiteX71" fmla="*/ 252588 w 414925"/>
              <a:gd name="connsiteY71" fmla="*/ 32622 h 607851"/>
              <a:gd name="connsiteX72" fmla="*/ 254900 w 414925"/>
              <a:gd name="connsiteY72" fmla="*/ 47369 h 607851"/>
              <a:gd name="connsiteX73" fmla="*/ 304129 w 414925"/>
              <a:gd name="connsiteY73" fmla="*/ 47369 h 607851"/>
              <a:gd name="connsiteX74" fmla="*/ 323895 w 414925"/>
              <a:gd name="connsiteY74" fmla="*/ 67180 h 607851"/>
              <a:gd name="connsiteX75" fmla="*/ 323895 w 414925"/>
              <a:gd name="connsiteY75" fmla="*/ 93471 h 607851"/>
              <a:gd name="connsiteX76" fmla="*/ 323895 w 414925"/>
              <a:gd name="connsiteY76" fmla="*/ 138308 h 607851"/>
              <a:gd name="connsiteX77" fmla="*/ 91029 w 414925"/>
              <a:gd name="connsiteY77" fmla="*/ 138308 h 607851"/>
              <a:gd name="connsiteX78" fmla="*/ 91029 w 414925"/>
              <a:gd name="connsiteY78" fmla="*/ 93471 h 607851"/>
              <a:gd name="connsiteX79" fmla="*/ 91029 w 414925"/>
              <a:gd name="connsiteY79" fmla="*/ 67180 h 607851"/>
              <a:gd name="connsiteX80" fmla="*/ 110795 w 414925"/>
              <a:gd name="connsiteY80" fmla="*/ 47369 h 607851"/>
              <a:gd name="connsiteX81" fmla="*/ 160024 w 414925"/>
              <a:gd name="connsiteY81" fmla="*/ 47369 h 607851"/>
              <a:gd name="connsiteX82" fmla="*/ 162336 w 414925"/>
              <a:gd name="connsiteY82" fmla="*/ 32622 h 607851"/>
              <a:gd name="connsiteX83" fmla="*/ 170391 w 414925"/>
              <a:gd name="connsiteY83" fmla="*/ 17801 h 607851"/>
              <a:gd name="connsiteX84" fmla="*/ 207462 w 414925"/>
              <a:gd name="connsiteY8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14925" h="607851">
                <a:moveTo>
                  <a:pt x="242858" y="318744"/>
                </a:moveTo>
                <a:lnTo>
                  <a:pt x="301484" y="318744"/>
                </a:lnTo>
                <a:cubicBezTo>
                  <a:pt x="310584" y="318744"/>
                  <a:pt x="317968" y="326112"/>
                  <a:pt x="317968" y="335192"/>
                </a:cubicBezTo>
                <a:lnTo>
                  <a:pt x="317968" y="341742"/>
                </a:lnTo>
                <a:cubicBezTo>
                  <a:pt x="317968" y="350822"/>
                  <a:pt x="310584" y="358190"/>
                  <a:pt x="301484" y="358190"/>
                </a:cubicBezTo>
                <a:lnTo>
                  <a:pt x="242858" y="358190"/>
                </a:lnTo>
                <a:cubicBezTo>
                  <a:pt x="233758" y="358190"/>
                  <a:pt x="226374" y="350822"/>
                  <a:pt x="226374" y="341742"/>
                </a:cubicBezTo>
                <a:lnTo>
                  <a:pt x="226374" y="335192"/>
                </a:lnTo>
                <a:cubicBezTo>
                  <a:pt x="226374" y="326112"/>
                  <a:pt x="233758" y="318744"/>
                  <a:pt x="242858" y="318744"/>
                </a:cubicBezTo>
                <a:close/>
                <a:moveTo>
                  <a:pt x="242858" y="240487"/>
                </a:moveTo>
                <a:lnTo>
                  <a:pt x="301484" y="240487"/>
                </a:lnTo>
                <a:cubicBezTo>
                  <a:pt x="310584" y="240487"/>
                  <a:pt x="317968" y="247868"/>
                  <a:pt x="317968" y="256965"/>
                </a:cubicBezTo>
                <a:lnTo>
                  <a:pt x="317968" y="263526"/>
                </a:lnTo>
                <a:cubicBezTo>
                  <a:pt x="317968" y="272623"/>
                  <a:pt x="310584" y="280004"/>
                  <a:pt x="301484" y="280004"/>
                </a:cubicBezTo>
                <a:lnTo>
                  <a:pt x="242858" y="280004"/>
                </a:lnTo>
                <a:cubicBezTo>
                  <a:pt x="233758" y="280004"/>
                  <a:pt x="226374" y="272623"/>
                  <a:pt x="226374" y="263526"/>
                </a:cubicBezTo>
                <a:lnTo>
                  <a:pt x="226374" y="256965"/>
                </a:lnTo>
                <a:cubicBezTo>
                  <a:pt x="226374" y="247868"/>
                  <a:pt x="233758" y="240487"/>
                  <a:pt x="242858" y="240487"/>
                </a:cubicBezTo>
                <a:close/>
                <a:moveTo>
                  <a:pt x="107509" y="204993"/>
                </a:moveTo>
                <a:lnTo>
                  <a:pt x="132414" y="204993"/>
                </a:lnTo>
                <a:lnTo>
                  <a:pt x="170519" y="204993"/>
                </a:lnTo>
                <a:cubicBezTo>
                  <a:pt x="179616" y="204993"/>
                  <a:pt x="186998" y="212368"/>
                  <a:pt x="186998" y="221456"/>
                </a:cubicBezTo>
                <a:lnTo>
                  <a:pt x="186998" y="229873"/>
                </a:lnTo>
                <a:cubicBezTo>
                  <a:pt x="186998" y="238961"/>
                  <a:pt x="179616" y="246336"/>
                  <a:pt x="170519" y="246336"/>
                </a:cubicBezTo>
                <a:lnTo>
                  <a:pt x="132414" y="246336"/>
                </a:lnTo>
                <a:lnTo>
                  <a:pt x="132414" y="278666"/>
                </a:lnTo>
                <a:lnTo>
                  <a:pt x="170519" y="278666"/>
                </a:lnTo>
                <a:cubicBezTo>
                  <a:pt x="179616" y="278666"/>
                  <a:pt x="186998" y="286040"/>
                  <a:pt x="186998" y="295128"/>
                </a:cubicBezTo>
                <a:lnTo>
                  <a:pt x="186998" y="303621"/>
                </a:lnTo>
                <a:cubicBezTo>
                  <a:pt x="186998" y="312709"/>
                  <a:pt x="179616" y="320083"/>
                  <a:pt x="170519" y="320083"/>
                </a:cubicBezTo>
                <a:lnTo>
                  <a:pt x="132414" y="320083"/>
                </a:lnTo>
                <a:lnTo>
                  <a:pt x="132414" y="352413"/>
                </a:lnTo>
                <a:lnTo>
                  <a:pt x="170519" y="352413"/>
                </a:lnTo>
                <a:cubicBezTo>
                  <a:pt x="179616" y="352413"/>
                  <a:pt x="186998" y="359788"/>
                  <a:pt x="186998" y="368876"/>
                </a:cubicBezTo>
                <a:lnTo>
                  <a:pt x="186998" y="377293"/>
                </a:lnTo>
                <a:cubicBezTo>
                  <a:pt x="186998" y="386381"/>
                  <a:pt x="179616" y="393756"/>
                  <a:pt x="170519" y="393756"/>
                </a:cubicBezTo>
                <a:lnTo>
                  <a:pt x="132414" y="393756"/>
                </a:lnTo>
                <a:lnTo>
                  <a:pt x="107509" y="393756"/>
                </a:lnTo>
                <a:cubicBezTo>
                  <a:pt x="98411" y="393756"/>
                  <a:pt x="91029" y="386381"/>
                  <a:pt x="91029" y="377293"/>
                </a:cubicBezTo>
                <a:lnTo>
                  <a:pt x="91029" y="352413"/>
                </a:lnTo>
                <a:lnTo>
                  <a:pt x="91029" y="246336"/>
                </a:lnTo>
                <a:lnTo>
                  <a:pt x="91029" y="221456"/>
                </a:lnTo>
                <a:cubicBezTo>
                  <a:pt x="91029" y="212368"/>
                  <a:pt x="98411" y="204993"/>
                  <a:pt x="107509" y="204993"/>
                </a:cubicBezTo>
                <a:close/>
                <a:moveTo>
                  <a:pt x="19844" y="93499"/>
                </a:moveTo>
                <a:lnTo>
                  <a:pt x="61321" y="93499"/>
                </a:lnTo>
                <a:lnTo>
                  <a:pt x="61321" y="138342"/>
                </a:lnTo>
                <a:lnTo>
                  <a:pt x="61321" y="139608"/>
                </a:lnTo>
                <a:lnTo>
                  <a:pt x="38344" y="139608"/>
                </a:lnTo>
                <a:lnTo>
                  <a:pt x="38344" y="470194"/>
                </a:lnTo>
                <a:lnTo>
                  <a:pt x="376581" y="470194"/>
                </a:lnTo>
                <a:lnTo>
                  <a:pt x="376581" y="139608"/>
                </a:lnTo>
                <a:lnTo>
                  <a:pt x="353604" y="139608"/>
                </a:lnTo>
                <a:lnTo>
                  <a:pt x="353604" y="138342"/>
                </a:lnTo>
                <a:lnTo>
                  <a:pt x="353604" y="93499"/>
                </a:lnTo>
                <a:lnTo>
                  <a:pt x="395081" y="93499"/>
                </a:lnTo>
                <a:cubicBezTo>
                  <a:pt x="406048" y="93499"/>
                  <a:pt x="414925" y="102363"/>
                  <a:pt x="414925" y="113313"/>
                </a:cubicBezTo>
                <a:lnTo>
                  <a:pt x="414925" y="588111"/>
                </a:lnTo>
                <a:cubicBezTo>
                  <a:pt x="414925" y="598987"/>
                  <a:pt x="406048" y="607851"/>
                  <a:pt x="395081" y="607851"/>
                </a:cubicBezTo>
                <a:lnTo>
                  <a:pt x="19844" y="607851"/>
                </a:lnTo>
                <a:cubicBezTo>
                  <a:pt x="8877" y="607851"/>
                  <a:pt x="0" y="598987"/>
                  <a:pt x="0" y="588111"/>
                </a:cubicBezTo>
                <a:lnTo>
                  <a:pt x="0" y="113313"/>
                </a:lnTo>
                <a:cubicBezTo>
                  <a:pt x="0" y="102363"/>
                  <a:pt x="8877" y="93499"/>
                  <a:pt x="19844" y="93499"/>
                </a:cubicBezTo>
                <a:close/>
                <a:moveTo>
                  <a:pt x="207462" y="30537"/>
                </a:moveTo>
                <a:cubicBezTo>
                  <a:pt x="204553" y="30537"/>
                  <a:pt x="201793" y="31281"/>
                  <a:pt x="199332" y="32622"/>
                </a:cubicBezTo>
                <a:cubicBezTo>
                  <a:pt x="194111" y="35452"/>
                  <a:pt x="190530" y="41038"/>
                  <a:pt x="190530" y="47369"/>
                </a:cubicBezTo>
                <a:cubicBezTo>
                  <a:pt x="190530" y="56753"/>
                  <a:pt x="198138" y="64276"/>
                  <a:pt x="207462" y="64276"/>
                </a:cubicBezTo>
                <a:cubicBezTo>
                  <a:pt x="216786" y="64276"/>
                  <a:pt x="224394" y="56753"/>
                  <a:pt x="224394" y="47369"/>
                </a:cubicBezTo>
                <a:cubicBezTo>
                  <a:pt x="224394" y="41038"/>
                  <a:pt x="220813" y="35452"/>
                  <a:pt x="215592" y="32622"/>
                </a:cubicBezTo>
                <a:cubicBezTo>
                  <a:pt x="213131" y="31281"/>
                  <a:pt x="210371" y="30537"/>
                  <a:pt x="207462" y="30537"/>
                </a:cubicBezTo>
                <a:close/>
                <a:moveTo>
                  <a:pt x="207462" y="0"/>
                </a:moveTo>
                <a:cubicBezTo>
                  <a:pt x="222454" y="0"/>
                  <a:pt x="235806" y="6927"/>
                  <a:pt x="244533" y="17801"/>
                </a:cubicBezTo>
                <a:cubicBezTo>
                  <a:pt x="248038" y="22120"/>
                  <a:pt x="250798" y="27185"/>
                  <a:pt x="252588" y="32622"/>
                </a:cubicBezTo>
                <a:cubicBezTo>
                  <a:pt x="254080" y="37240"/>
                  <a:pt x="254900" y="42230"/>
                  <a:pt x="254900" y="47369"/>
                </a:cubicBezTo>
                <a:lnTo>
                  <a:pt x="304129" y="47369"/>
                </a:lnTo>
                <a:cubicBezTo>
                  <a:pt x="315019" y="47369"/>
                  <a:pt x="323895" y="56232"/>
                  <a:pt x="323895" y="67180"/>
                </a:cubicBezTo>
                <a:lnTo>
                  <a:pt x="323895" y="93471"/>
                </a:lnTo>
                <a:lnTo>
                  <a:pt x="323895" y="138308"/>
                </a:lnTo>
                <a:lnTo>
                  <a:pt x="91029" y="138308"/>
                </a:lnTo>
                <a:lnTo>
                  <a:pt x="91029" y="93471"/>
                </a:lnTo>
                <a:lnTo>
                  <a:pt x="91029" y="67180"/>
                </a:lnTo>
                <a:cubicBezTo>
                  <a:pt x="91029" y="56232"/>
                  <a:pt x="99905" y="47369"/>
                  <a:pt x="110795" y="47369"/>
                </a:cubicBezTo>
                <a:lnTo>
                  <a:pt x="160024" y="47369"/>
                </a:lnTo>
                <a:cubicBezTo>
                  <a:pt x="160024" y="42230"/>
                  <a:pt x="160844" y="37240"/>
                  <a:pt x="162336" y="32622"/>
                </a:cubicBezTo>
                <a:cubicBezTo>
                  <a:pt x="164126" y="27185"/>
                  <a:pt x="166886" y="22120"/>
                  <a:pt x="170391" y="17801"/>
                </a:cubicBezTo>
                <a:cubicBezTo>
                  <a:pt x="179118" y="6927"/>
                  <a:pt x="192470" y="0"/>
                  <a:pt x="2074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5" name="24-hours_152443"/>
          <p:cNvSpPr>
            <a:spLocks noChangeAspect="1"/>
          </p:cNvSpPr>
          <p:nvPr/>
        </p:nvSpPr>
        <p:spPr bwMode="auto">
          <a:xfrm>
            <a:off x="8019933" y="2016615"/>
            <a:ext cx="419740" cy="419100"/>
          </a:xfrm>
          <a:custGeom>
            <a:avLst/>
            <a:gdLst>
              <a:gd name="connsiteX0" fmla="*/ 369911 w 602276"/>
              <a:gd name="connsiteY0" fmla="*/ 288679 h 601359"/>
              <a:gd name="connsiteX1" fmla="*/ 353291 w 602276"/>
              <a:gd name="connsiteY1" fmla="*/ 321381 h 601359"/>
              <a:gd name="connsiteX2" fmla="*/ 369911 w 602276"/>
              <a:gd name="connsiteY2" fmla="*/ 321381 h 601359"/>
              <a:gd name="connsiteX3" fmla="*/ 384432 w 602276"/>
              <a:gd name="connsiteY3" fmla="*/ 193632 h 601359"/>
              <a:gd name="connsiteX4" fmla="*/ 405569 w 602276"/>
              <a:gd name="connsiteY4" fmla="*/ 213447 h 601359"/>
              <a:gd name="connsiteX5" fmla="*/ 403794 w 602276"/>
              <a:gd name="connsiteY5" fmla="*/ 221663 h 601359"/>
              <a:gd name="connsiteX6" fmla="*/ 403472 w 602276"/>
              <a:gd name="connsiteY6" fmla="*/ 222629 h 601359"/>
              <a:gd name="connsiteX7" fmla="*/ 380560 w 602276"/>
              <a:gd name="connsiteY7" fmla="*/ 267736 h 601359"/>
              <a:gd name="connsiteX8" fmla="*/ 391370 w 602276"/>
              <a:gd name="connsiteY8" fmla="*/ 265320 h 601359"/>
              <a:gd name="connsiteX9" fmla="*/ 412830 w 602276"/>
              <a:gd name="connsiteY9" fmla="*/ 284651 h 601359"/>
              <a:gd name="connsiteX10" fmla="*/ 412830 w 602276"/>
              <a:gd name="connsiteY10" fmla="*/ 321381 h 601359"/>
              <a:gd name="connsiteX11" fmla="*/ 414121 w 602276"/>
              <a:gd name="connsiteY11" fmla="*/ 321381 h 601359"/>
              <a:gd name="connsiteX12" fmla="*/ 433483 w 602276"/>
              <a:gd name="connsiteY12" fmla="*/ 342323 h 601359"/>
              <a:gd name="connsiteX13" fmla="*/ 414121 w 602276"/>
              <a:gd name="connsiteY13" fmla="*/ 363427 h 601359"/>
              <a:gd name="connsiteX14" fmla="*/ 412830 w 602276"/>
              <a:gd name="connsiteY14" fmla="*/ 363427 h 601359"/>
              <a:gd name="connsiteX15" fmla="*/ 412830 w 602276"/>
              <a:gd name="connsiteY15" fmla="*/ 388236 h 601359"/>
              <a:gd name="connsiteX16" fmla="*/ 391370 w 602276"/>
              <a:gd name="connsiteY16" fmla="*/ 407728 h 601359"/>
              <a:gd name="connsiteX17" fmla="*/ 369911 w 602276"/>
              <a:gd name="connsiteY17" fmla="*/ 388236 h 601359"/>
              <a:gd name="connsiteX18" fmla="*/ 369911 w 602276"/>
              <a:gd name="connsiteY18" fmla="*/ 363427 h 601359"/>
              <a:gd name="connsiteX19" fmla="*/ 317310 w 602276"/>
              <a:gd name="connsiteY19" fmla="*/ 363427 h 601359"/>
              <a:gd name="connsiteX20" fmla="*/ 297786 w 602276"/>
              <a:gd name="connsiteY20" fmla="*/ 343612 h 601359"/>
              <a:gd name="connsiteX21" fmla="*/ 300368 w 602276"/>
              <a:gd name="connsiteY21" fmla="*/ 332980 h 601359"/>
              <a:gd name="connsiteX22" fmla="*/ 364909 w 602276"/>
              <a:gd name="connsiteY22" fmla="*/ 205875 h 601359"/>
              <a:gd name="connsiteX23" fmla="*/ 384432 w 602276"/>
              <a:gd name="connsiteY23" fmla="*/ 193632 h 601359"/>
              <a:gd name="connsiteX24" fmla="*/ 234600 w 602276"/>
              <a:gd name="connsiteY24" fmla="*/ 193632 h 601359"/>
              <a:gd name="connsiteX25" fmla="*/ 298975 w 602276"/>
              <a:gd name="connsiteY25" fmla="*/ 255976 h 601359"/>
              <a:gd name="connsiteX26" fmla="*/ 242344 w 602276"/>
              <a:gd name="connsiteY26" fmla="*/ 333624 h 601359"/>
              <a:gd name="connsiteX27" fmla="*/ 212173 w 602276"/>
              <a:gd name="connsiteY27" fmla="*/ 363105 h 601359"/>
              <a:gd name="connsiteX28" fmla="*/ 212173 w 602276"/>
              <a:gd name="connsiteY28" fmla="*/ 366327 h 601359"/>
              <a:gd name="connsiteX29" fmla="*/ 281550 w 602276"/>
              <a:gd name="connsiteY29" fmla="*/ 366327 h 601359"/>
              <a:gd name="connsiteX30" fmla="*/ 300750 w 602276"/>
              <a:gd name="connsiteY30" fmla="*/ 386947 h 601359"/>
              <a:gd name="connsiteX31" fmla="*/ 281550 w 602276"/>
              <a:gd name="connsiteY31" fmla="*/ 407728 h 601359"/>
              <a:gd name="connsiteX32" fmla="*/ 189747 w 602276"/>
              <a:gd name="connsiteY32" fmla="*/ 407728 h 601359"/>
              <a:gd name="connsiteX33" fmla="*/ 168934 w 602276"/>
              <a:gd name="connsiteY33" fmla="*/ 388236 h 601359"/>
              <a:gd name="connsiteX34" fmla="*/ 168934 w 602276"/>
              <a:gd name="connsiteY34" fmla="*/ 363105 h 601359"/>
              <a:gd name="connsiteX35" fmla="*/ 217014 w 602276"/>
              <a:gd name="connsiteY35" fmla="*/ 300922 h 601359"/>
              <a:gd name="connsiteX36" fmla="*/ 256058 w 602276"/>
              <a:gd name="connsiteY36" fmla="*/ 256459 h 601359"/>
              <a:gd name="connsiteX37" fmla="*/ 234116 w 602276"/>
              <a:gd name="connsiteY37" fmla="*/ 235356 h 601359"/>
              <a:gd name="connsiteX38" fmla="*/ 215884 w 602276"/>
              <a:gd name="connsiteY38" fmla="*/ 252915 h 601359"/>
              <a:gd name="connsiteX39" fmla="*/ 193942 w 602276"/>
              <a:gd name="connsiteY39" fmla="*/ 272730 h 601359"/>
              <a:gd name="connsiteX40" fmla="*/ 173290 w 602276"/>
              <a:gd name="connsiteY40" fmla="*/ 249371 h 601359"/>
              <a:gd name="connsiteX41" fmla="*/ 234600 w 602276"/>
              <a:gd name="connsiteY41" fmla="*/ 193632 h 601359"/>
              <a:gd name="connsiteX42" fmla="*/ 301219 w 602276"/>
              <a:gd name="connsiteY42" fmla="*/ 64437 h 601359"/>
              <a:gd name="connsiteX43" fmla="*/ 64535 w 602276"/>
              <a:gd name="connsiteY43" fmla="*/ 300760 h 601359"/>
              <a:gd name="connsiteX44" fmla="*/ 301219 w 602276"/>
              <a:gd name="connsiteY44" fmla="*/ 536922 h 601359"/>
              <a:gd name="connsiteX45" fmla="*/ 537741 w 602276"/>
              <a:gd name="connsiteY45" fmla="*/ 300760 h 601359"/>
              <a:gd name="connsiteX46" fmla="*/ 301219 w 602276"/>
              <a:gd name="connsiteY46" fmla="*/ 64437 h 601359"/>
              <a:gd name="connsiteX47" fmla="*/ 301219 w 602276"/>
              <a:gd name="connsiteY47" fmla="*/ 0 h 601359"/>
              <a:gd name="connsiteX48" fmla="*/ 602276 w 602276"/>
              <a:gd name="connsiteY48" fmla="*/ 300760 h 601359"/>
              <a:gd name="connsiteX49" fmla="*/ 301219 w 602276"/>
              <a:gd name="connsiteY49" fmla="*/ 601359 h 601359"/>
              <a:gd name="connsiteX50" fmla="*/ 0 w 602276"/>
              <a:gd name="connsiteY50" fmla="*/ 300760 h 601359"/>
              <a:gd name="connsiteX51" fmla="*/ 301219 w 602276"/>
              <a:gd name="connsiteY51" fmla="*/ 0 h 60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2276" h="601359">
                <a:moveTo>
                  <a:pt x="369911" y="288679"/>
                </a:moveTo>
                <a:lnTo>
                  <a:pt x="353291" y="321381"/>
                </a:lnTo>
                <a:lnTo>
                  <a:pt x="369911" y="321381"/>
                </a:lnTo>
                <a:close/>
                <a:moveTo>
                  <a:pt x="384432" y="193632"/>
                </a:moveTo>
                <a:cubicBezTo>
                  <a:pt x="394436" y="193632"/>
                  <a:pt x="405569" y="201848"/>
                  <a:pt x="405569" y="213447"/>
                </a:cubicBezTo>
                <a:cubicBezTo>
                  <a:pt x="405569" y="216186"/>
                  <a:pt x="405085" y="218763"/>
                  <a:pt x="403794" y="221663"/>
                </a:cubicBezTo>
                <a:cubicBezTo>
                  <a:pt x="403794" y="221985"/>
                  <a:pt x="403633" y="222307"/>
                  <a:pt x="403472" y="222629"/>
                </a:cubicBezTo>
                <a:lnTo>
                  <a:pt x="380560" y="267736"/>
                </a:lnTo>
                <a:cubicBezTo>
                  <a:pt x="383625" y="266125"/>
                  <a:pt x="387337" y="265320"/>
                  <a:pt x="391370" y="265320"/>
                </a:cubicBezTo>
                <a:cubicBezTo>
                  <a:pt x="403633" y="265320"/>
                  <a:pt x="412830" y="273536"/>
                  <a:pt x="412830" y="284651"/>
                </a:cubicBezTo>
                <a:lnTo>
                  <a:pt x="412830" y="321381"/>
                </a:lnTo>
                <a:lnTo>
                  <a:pt x="414121" y="321381"/>
                </a:lnTo>
                <a:cubicBezTo>
                  <a:pt x="425093" y="321381"/>
                  <a:pt x="433483" y="330402"/>
                  <a:pt x="433483" y="342323"/>
                </a:cubicBezTo>
                <a:cubicBezTo>
                  <a:pt x="433483" y="354083"/>
                  <a:pt x="424932" y="363427"/>
                  <a:pt x="414121" y="363427"/>
                </a:cubicBezTo>
                <a:lnTo>
                  <a:pt x="412830" y="363427"/>
                </a:lnTo>
                <a:lnTo>
                  <a:pt x="412830" y="388236"/>
                </a:lnTo>
                <a:cubicBezTo>
                  <a:pt x="412830" y="399190"/>
                  <a:pt x="403310" y="407728"/>
                  <a:pt x="391370" y="407728"/>
                </a:cubicBezTo>
                <a:cubicBezTo>
                  <a:pt x="379108" y="407728"/>
                  <a:pt x="369911" y="399351"/>
                  <a:pt x="369911" y="388236"/>
                </a:cubicBezTo>
                <a:lnTo>
                  <a:pt x="369911" y="363427"/>
                </a:lnTo>
                <a:lnTo>
                  <a:pt x="317310" y="363427"/>
                </a:lnTo>
                <a:cubicBezTo>
                  <a:pt x="306177" y="363427"/>
                  <a:pt x="297786" y="354889"/>
                  <a:pt x="297786" y="343612"/>
                </a:cubicBezTo>
                <a:cubicBezTo>
                  <a:pt x="297786" y="339585"/>
                  <a:pt x="298593" y="336041"/>
                  <a:pt x="300368" y="332980"/>
                </a:cubicBezTo>
                <a:lnTo>
                  <a:pt x="364909" y="205875"/>
                </a:lnTo>
                <a:cubicBezTo>
                  <a:pt x="368781" y="198304"/>
                  <a:pt x="376042" y="193632"/>
                  <a:pt x="384432" y="193632"/>
                </a:cubicBezTo>
                <a:close/>
                <a:moveTo>
                  <a:pt x="234600" y="193632"/>
                </a:moveTo>
                <a:cubicBezTo>
                  <a:pt x="271224" y="193632"/>
                  <a:pt x="298975" y="220535"/>
                  <a:pt x="298975" y="255976"/>
                </a:cubicBezTo>
                <a:cubicBezTo>
                  <a:pt x="298975" y="293672"/>
                  <a:pt x="267513" y="315743"/>
                  <a:pt x="242344" y="333624"/>
                </a:cubicBezTo>
                <a:cubicBezTo>
                  <a:pt x="227501" y="343934"/>
                  <a:pt x="212173" y="354728"/>
                  <a:pt x="212173" y="363105"/>
                </a:cubicBezTo>
                <a:lnTo>
                  <a:pt x="212173" y="366327"/>
                </a:lnTo>
                <a:lnTo>
                  <a:pt x="281550" y="366327"/>
                </a:lnTo>
                <a:cubicBezTo>
                  <a:pt x="292199" y="366327"/>
                  <a:pt x="300750" y="375509"/>
                  <a:pt x="300750" y="386947"/>
                </a:cubicBezTo>
                <a:cubicBezTo>
                  <a:pt x="300750" y="398385"/>
                  <a:pt x="292199" y="407728"/>
                  <a:pt x="281550" y="407728"/>
                </a:cubicBezTo>
                <a:lnTo>
                  <a:pt x="189747" y="407728"/>
                </a:lnTo>
                <a:cubicBezTo>
                  <a:pt x="179744" y="407728"/>
                  <a:pt x="168934" y="399834"/>
                  <a:pt x="168934" y="388236"/>
                </a:cubicBezTo>
                <a:lnTo>
                  <a:pt x="168934" y="363105"/>
                </a:lnTo>
                <a:cubicBezTo>
                  <a:pt x="168934" y="335396"/>
                  <a:pt x="193296" y="317837"/>
                  <a:pt x="217014" y="300922"/>
                </a:cubicBezTo>
                <a:cubicBezTo>
                  <a:pt x="237020" y="286423"/>
                  <a:pt x="256058" y="272730"/>
                  <a:pt x="256058" y="256459"/>
                </a:cubicBezTo>
                <a:cubicBezTo>
                  <a:pt x="256058" y="254365"/>
                  <a:pt x="255413" y="235356"/>
                  <a:pt x="234116" y="235356"/>
                </a:cubicBezTo>
                <a:cubicBezTo>
                  <a:pt x="215884" y="235356"/>
                  <a:pt x="215884" y="248566"/>
                  <a:pt x="215884" y="252915"/>
                </a:cubicBezTo>
                <a:cubicBezTo>
                  <a:pt x="215884" y="262742"/>
                  <a:pt x="207656" y="272730"/>
                  <a:pt x="193942" y="272730"/>
                </a:cubicBezTo>
                <a:cubicBezTo>
                  <a:pt x="183939" y="272730"/>
                  <a:pt x="173290" y="266608"/>
                  <a:pt x="173290" y="249371"/>
                </a:cubicBezTo>
                <a:cubicBezTo>
                  <a:pt x="173290" y="217635"/>
                  <a:pt x="199589" y="193632"/>
                  <a:pt x="234600" y="193632"/>
                </a:cubicBezTo>
                <a:close/>
                <a:moveTo>
                  <a:pt x="301219" y="64437"/>
                </a:moveTo>
                <a:cubicBezTo>
                  <a:pt x="170696" y="64437"/>
                  <a:pt x="64535" y="170436"/>
                  <a:pt x="64535" y="300760"/>
                </a:cubicBezTo>
                <a:cubicBezTo>
                  <a:pt x="64535" y="430923"/>
                  <a:pt x="170696" y="536922"/>
                  <a:pt x="301219" y="536922"/>
                </a:cubicBezTo>
                <a:cubicBezTo>
                  <a:pt x="431580" y="536922"/>
                  <a:pt x="537741" y="430923"/>
                  <a:pt x="537741" y="300760"/>
                </a:cubicBezTo>
                <a:cubicBezTo>
                  <a:pt x="537741" y="170436"/>
                  <a:pt x="431580" y="64437"/>
                  <a:pt x="301219" y="64437"/>
                </a:cubicBezTo>
                <a:close/>
                <a:moveTo>
                  <a:pt x="301219" y="0"/>
                </a:moveTo>
                <a:cubicBezTo>
                  <a:pt x="467236" y="0"/>
                  <a:pt x="602276" y="134834"/>
                  <a:pt x="602276" y="300760"/>
                </a:cubicBezTo>
                <a:cubicBezTo>
                  <a:pt x="602276" y="466525"/>
                  <a:pt x="467236" y="601359"/>
                  <a:pt x="301219" y="601359"/>
                </a:cubicBezTo>
                <a:cubicBezTo>
                  <a:pt x="135040" y="601359"/>
                  <a:pt x="0" y="466525"/>
                  <a:pt x="0" y="300760"/>
                </a:cubicBezTo>
                <a:cubicBezTo>
                  <a:pt x="0" y="134834"/>
                  <a:pt x="135040" y="0"/>
                  <a:pt x="3012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10754533" y="2571453"/>
            <a:ext cx="1942794" cy="1753429"/>
          </a:xfrm>
          <a:prstGeom prst="parallelogram">
            <a:avLst>
              <a:gd name="adj" fmla="val 13359"/>
            </a:avLst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>
          <a:xfrm>
            <a:off x="-20568" y="2789776"/>
            <a:ext cx="10731285" cy="1753429"/>
          </a:xfrm>
          <a:prstGeom prst="parallelogram">
            <a:avLst>
              <a:gd name="adj" fmla="val 13359"/>
            </a:avLst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9" name="TextBox 4"/>
          <p:cNvSpPr txBox="1">
            <a:spLocks noChangeArrowheads="1"/>
          </p:cNvSpPr>
          <p:nvPr/>
        </p:nvSpPr>
        <p:spPr bwMode="auto">
          <a:xfrm>
            <a:off x="394542" y="3053172"/>
            <a:ext cx="9902790" cy="1579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6000">
                <a:blipFill>
                  <a:blip r:embed="rId1"/>
                  <a:stretch>
                    <a:fillRect/>
                  </a:stretch>
                </a:blipFill>
                <a:latin typeface="方正细珊瑚_GBK" panose="03000509000000000000" pitchFamily="65" charset="-122"/>
                <a:ea typeface="方正细珊瑚_GBK" panose="03000509000000000000" pitchFamily="65" charset="-122"/>
              </a:defRPr>
            </a:lvl1pPr>
            <a:lvl2pPr marL="742950" indent="-285750" eaLnBrk="0" hangingPunct="0">
              <a:defRPr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l"/>
            <a:r>
              <a:rPr lang="zh-CN" altLang="en-US" sz="4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让线上消费享有</a:t>
            </a:r>
            <a:endParaRPr lang="zh-CN" altLang="en-US" sz="44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  <a:p>
            <a:pPr algn="l"/>
            <a:r>
              <a:rPr lang="zh-CN" altLang="en-US" sz="4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专柜的商品和专业导购</a:t>
            </a:r>
            <a:r>
              <a:rPr lang="zh-CN" altLang="en-US" sz="4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服务</a:t>
            </a:r>
            <a:endParaRPr lang="en-US" altLang="zh-CN" sz="44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60393" y="1372920"/>
            <a:ext cx="16644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ADOBE</a:t>
            </a:r>
            <a:endParaRPr lang="en-US" altLang="zh-CN" sz="32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42" name="直接连接符 6"/>
          <p:cNvCxnSpPr/>
          <p:nvPr/>
        </p:nvCxnSpPr>
        <p:spPr>
          <a:xfrm flipH="1">
            <a:off x="10170332" y="3137061"/>
            <a:ext cx="434219" cy="3441539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7"/>
          <p:cNvCxnSpPr/>
          <p:nvPr/>
        </p:nvCxnSpPr>
        <p:spPr>
          <a:xfrm flipH="1">
            <a:off x="10246532" y="279401"/>
            <a:ext cx="508000" cy="402631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9997988" y="1253514"/>
            <a:ext cx="299352" cy="299352"/>
          </a:xfrm>
          <a:prstGeom prst="ellipse">
            <a:avLst/>
          </a:prstGeom>
          <a:solidFill>
            <a:srgbClr val="FF8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45" name="直接连接符 10"/>
          <p:cNvCxnSpPr/>
          <p:nvPr/>
        </p:nvCxnSpPr>
        <p:spPr>
          <a:xfrm flipH="1">
            <a:off x="11501539" y="3312759"/>
            <a:ext cx="33875" cy="270819"/>
          </a:xfrm>
          <a:prstGeom prst="line">
            <a:avLst/>
          </a:prstGeom>
          <a:ln w="12700"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4913633">
            <a:off x="11579924" y="3242272"/>
            <a:ext cx="443876" cy="44387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 rot="4913633">
            <a:off x="11161330" y="3353241"/>
            <a:ext cx="221938" cy="221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46609" y="1701675"/>
            <a:ext cx="70083" cy="509588"/>
          </a:xfrm>
          <a:prstGeom prst="rect">
            <a:avLst/>
          </a:prstGeom>
          <a:solidFill>
            <a:srgbClr val="FF8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3889 L -4.79167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0.03843 L -4.79167E-6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0 L -0.10886 0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0 L 2.70833E-6 0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2.22222E-6 L 0.11081 2.22222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2.22222E-6 L 1.25E-6 2.22222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3.7037E-6 L -1.66667E-6 3.7037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 animBg="1"/>
      <p:bldP spid="32" grpId="1" animBg="1"/>
      <p:bldP spid="32" grpId="2" animBg="1"/>
      <p:bldP spid="37" grpId="0" bldLvl="0" animBg="1"/>
      <p:bldP spid="37" grpId="1" bldLvl="0" animBg="1"/>
      <p:bldP spid="37" grpId="2" bldLvl="0" animBg="1"/>
      <p:bldP spid="39" grpId="0"/>
      <p:bldP spid="39" grpId="1"/>
      <p:bldP spid="44" grpId="0" animBg="1"/>
      <p:bldP spid="46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/>
        </p:nvSpPr>
        <p:spPr>
          <a:xfrm>
            <a:off x="4855029" y="1996210"/>
            <a:ext cx="2150534" cy="172314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2017794" y="1996210"/>
            <a:ext cx="2150534" cy="172314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25" y="292529"/>
            <a:ext cx="1158677" cy="1084993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537709" y="2530711"/>
            <a:ext cx="166584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3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王大为 </a:t>
            </a:r>
            <a:endParaRPr kumimoji="1" lang="zh-CN" altLang="en-US" sz="33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920806" y="2909945"/>
            <a:ext cx="77777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300" b="1" dirty="0">
                <a:solidFill>
                  <a:schemeClr val="bg1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coo</a:t>
            </a:r>
            <a:endParaRPr kumimoji="1" lang="en-US" altLang="zh-CN" sz="3300" b="1" dirty="0">
              <a:solidFill>
                <a:schemeClr val="bg1"/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46" name="任意多边形 20"/>
          <p:cNvSpPr/>
          <p:nvPr/>
        </p:nvSpPr>
        <p:spPr>
          <a:xfrm>
            <a:off x="12700" y="6413442"/>
            <a:ext cx="12217400" cy="280512"/>
          </a:xfrm>
          <a:custGeom>
            <a:avLst/>
            <a:gdLst>
              <a:gd name="connsiteX0" fmla="*/ 0 w 12217400"/>
              <a:gd name="connsiteY0" fmla="*/ 177858 h 280512"/>
              <a:gd name="connsiteX1" fmla="*/ 2260600 w 12217400"/>
              <a:gd name="connsiteY1" fmla="*/ 254058 h 280512"/>
              <a:gd name="connsiteX2" fmla="*/ 5257800 w 12217400"/>
              <a:gd name="connsiteY2" fmla="*/ 58 h 280512"/>
              <a:gd name="connsiteX3" fmla="*/ 7899400 w 12217400"/>
              <a:gd name="connsiteY3" fmla="*/ 279458 h 280512"/>
              <a:gd name="connsiteX4" fmla="*/ 10452100 w 12217400"/>
              <a:gd name="connsiteY4" fmla="*/ 101658 h 280512"/>
              <a:gd name="connsiteX5" fmla="*/ 12217400 w 12217400"/>
              <a:gd name="connsiteY5" fmla="*/ 266758 h 28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7400" h="280512">
                <a:moveTo>
                  <a:pt x="0" y="177858"/>
                </a:moveTo>
                <a:cubicBezTo>
                  <a:pt x="692150" y="230774"/>
                  <a:pt x="1384300" y="283691"/>
                  <a:pt x="2260600" y="254058"/>
                </a:cubicBezTo>
                <a:cubicBezTo>
                  <a:pt x="3136900" y="224425"/>
                  <a:pt x="4318000" y="-4175"/>
                  <a:pt x="5257800" y="58"/>
                </a:cubicBezTo>
                <a:cubicBezTo>
                  <a:pt x="6197600" y="4291"/>
                  <a:pt x="7033683" y="262525"/>
                  <a:pt x="7899400" y="279458"/>
                </a:cubicBezTo>
                <a:cubicBezTo>
                  <a:pt x="8765117" y="296391"/>
                  <a:pt x="9732433" y="103775"/>
                  <a:pt x="10452100" y="101658"/>
                </a:cubicBezTo>
                <a:cubicBezTo>
                  <a:pt x="11171767" y="99541"/>
                  <a:pt x="11694583" y="183149"/>
                  <a:pt x="12217400" y="266758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33000">
                  <a:schemeClr val="accent2">
                    <a:alpha val="20000"/>
                  </a:schemeClr>
                </a:gs>
                <a:gs pos="66000">
                  <a:schemeClr val="accent3">
                    <a:alpha val="20000"/>
                  </a:schemeClr>
                </a:gs>
                <a:gs pos="100000">
                  <a:schemeClr val="accent1">
                    <a:alpha val="2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7" name="任意多边形 21"/>
          <p:cNvSpPr/>
          <p:nvPr/>
        </p:nvSpPr>
        <p:spPr>
          <a:xfrm>
            <a:off x="12700" y="5981700"/>
            <a:ext cx="12166600" cy="848101"/>
          </a:xfrm>
          <a:custGeom>
            <a:avLst/>
            <a:gdLst>
              <a:gd name="connsiteX0" fmla="*/ 0 w 12166600"/>
              <a:gd name="connsiteY0" fmla="*/ 0 h 848101"/>
              <a:gd name="connsiteX1" fmla="*/ 2921000 w 12166600"/>
              <a:gd name="connsiteY1" fmla="*/ 838200 h 848101"/>
              <a:gd name="connsiteX2" fmla="*/ 7581900 w 12166600"/>
              <a:gd name="connsiteY2" fmla="*/ 482600 h 848101"/>
              <a:gd name="connsiteX3" fmla="*/ 12166600 w 12166600"/>
              <a:gd name="connsiteY3" fmla="*/ 838200 h 84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600" h="848101">
                <a:moveTo>
                  <a:pt x="0" y="0"/>
                </a:moveTo>
                <a:cubicBezTo>
                  <a:pt x="828675" y="378883"/>
                  <a:pt x="1657350" y="757767"/>
                  <a:pt x="2921000" y="838200"/>
                </a:cubicBezTo>
                <a:cubicBezTo>
                  <a:pt x="4184650" y="918633"/>
                  <a:pt x="6040967" y="482600"/>
                  <a:pt x="7581900" y="482600"/>
                </a:cubicBezTo>
                <a:cubicBezTo>
                  <a:pt x="9122833" y="482600"/>
                  <a:pt x="11398250" y="776817"/>
                  <a:pt x="12166600" y="838200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33000">
                  <a:schemeClr val="accent2">
                    <a:alpha val="20000"/>
                  </a:schemeClr>
                </a:gs>
                <a:gs pos="66000">
                  <a:schemeClr val="accent3">
                    <a:alpha val="20000"/>
                  </a:schemeClr>
                </a:gs>
                <a:gs pos="100000">
                  <a:schemeClr val="accent1">
                    <a:alpha val="2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738914" y="6199781"/>
            <a:ext cx="116115" cy="116115"/>
          </a:xfrm>
          <a:prstGeom prst="ellipse">
            <a:avLst/>
          </a:prstGeom>
          <a:solidFill>
            <a:schemeClr val="accent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701064" y="6495640"/>
            <a:ext cx="198314" cy="198314"/>
          </a:xfrm>
          <a:prstGeom prst="ellipse">
            <a:avLst/>
          </a:prstGeom>
          <a:solidFill>
            <a:schemeClr val="accent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486779" y="6508483"/>
            <a:ext cx="332672" cy="332672"/>
          </a:xfrm>
          <a:prstGeom prst="ellipse">
            <a:avLst/>
          </a:prstGeom>
          <a:noFill/>
          <a:ln>
            <a:solidFill>
              <a:schemeClr val="accent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968264" y="6437583"/>
            <a:ext cx="116115" cy="1161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118261" y="6542286"/>
            <a:ext cx="105021" cy="105021"/>
          </a:xfrm>
          <a:prstGeom prst="ellipse">
            <a:avLst/>
          </a:prstGeom>
          <a:noFill/>
          <a:ln>
            <a:solidFill>
              <a:schemeClr val="accent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09968" y="189368"/>
            <a:ext cx="265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团队介绍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54" name="直线连接符 53"/>
          <p:cNvCxnSpPr/>
          <p:nvPr/>
        </p:nvCxnSpPr>
        <p:spPr>
          <a:xfrm>
            <a:off x="616188" y="835690"/>
            <a:ext cx="1626577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378394" y="2557701"/>
            <a:ext cx="1440180" cy="598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3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王先生</a:t>
            </a:r>
            <a:r>
              <a:rPr kumimoji="1" lang="zh-CN" altLang="en-US" sz="33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kumimoji="1" lang="zh-CN" altLang="en-US" sz="33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išlîdê"/>
          <p:cNvSpPr/>
          <p:nvPr/>
        </p:nvSpPr>
        <p:spPr>
          <a:xfrm>
            <a:off x="2000860" y="2251910"/>
            <a:ext cx="746584" cy="1477273"/>
          </a:xfrm>
          <a:prstGeom prst="triangle">
            <a:avLst/>
          </a:prstGeom>
          <a:solidFill>
            <a:srgbClr val="FF8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000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CEO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9" name="išlîdê"/>
          <p:cNvSpPr/>
          <p:nvPr/>
        </p:nvSpPr>
        <p:spPr>
          <a:xfrm>
            <a:off x="4838095" y="2251910"/>
            <a:ext cx="746584" cy="1477273"/>
          </a:xfrm>
          <a:prstGeom prst="triangle">
            <a:avLst/>
          </a:prstGeom>
          <a:solidFill>
            <a:srgbClr val="FF8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000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CTO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0" name="平行四边形 19"/>
          <p:cNvSpPr/>
          <p:nvPr/>
        </p:nvSpPr>
        <p:spPr>
          <a:xfrm>
            <a:off x="7426542" y="1996210"/>
            <a:ext cx="2150534" cy="172314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išlîdê"/>
          <p:cNvSpPr/>
          <p:nvPr/>
        </p:nvSpPr>
        <p:spPr>
          <a:xfrm>
            <a:off x="7409608" y="2251910"/>
            <a:ext cx="746584" cy="1477273"/>
          </a:xfrm>
          <a:prstGeom prst="triangle">
            <a:avLst/>
          </a:prstGeom>
          <a:solidFill>
            <a:srgbClr val="FF8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000" dirty="0"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COO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1527" y="4151098"/>
            <a:ext cx="2091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创始人 线下曾经营</a:t>
            </a:r>
            <a:r>
              <a:rPr kumimoji="1"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</a:t>
            </a:r>
            <a:r>
              <a:rPr kumimoji="1"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多家店铺，成立十年的“从道店员 ”会员拥有百万。</a:t>
            </a:r>
            <a:endParaRPr lang="zh-CN" altLang="en-US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38914" y="4160925"/>
            <a:ext cx="2061283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南京大学计算机专业，具有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15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IT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行业经验，以及</a:t>
            </a:r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年多的互联网经验，丰富的团队管理和业务经验。</a:t>
            </a:r>
            <a:endParaRPr lang="en-US" alt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0"/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先后在百度、阿里等知名互联网公司担任研发高管职位，团队近百人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426542" y="4146845"/>
            <a:ext cx="192764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正在和候选人</a:t>
            </a: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沟通确认中</a:t>
            </a:r>
            <a:endParaRPr lang="zh-CN" altLang="en-US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022E-16 L -0.08503 -1.11022E-1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9167E-6 -4.07407E-6 L -0.07018 -4.07407E-6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6 1.85185E-6 L 0.07799 -0.00394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-20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125E-6 -7.40741E-7 L -0.09453 -0.01852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9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54167E-6 -4.07407E-6 L 0.11862 -4.07407E-6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4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889 L -4.58333E-6 -0.14814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0.03843 L -4.58333E-6 -3.7037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/>
      <p:bldP spid="53" grpId="1"/>
      <p:bldP spid="53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我们的</a:t>
            </a:r>
            <a:r>
              <a:rPr lang="zh-CN" altLang="en-US" sz="320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产品及定位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308406" y="1753701"/>
            <a:ext cx="10230752" cy="366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1600" b="1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从道内购：核心平台，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店员将自己的顾客朋友们引进小程序，精准推荐平台上的商品给其顾客。平台会通过分销机制提高店员积极性，提供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诸如直播等营销方式提高转化率。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kumimoji="1" lang="zh-CN" altLang="en-US" sz="1600" b="1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运营平台：商户可以自主上架商品。从道内部亦可以通过运营后台管理分销和营销活动等。</a:t>
            </a: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" indent="0">
              <a:lnSpc>
                <a:spcPct val="150000"/>
              </a:lnSpc>
              <a:buNone/>
            </a:pPr>
            <a:endParaRPr kumimoji="1" lang="zh-CN" altLang="en-US" sz="1600" b="1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kumimoji="1" lang="zh-CN" altLang="en-US" sz="1600" b="1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商品定位：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主要售卖商场里的零售商品等，后续会考虑引入生鲜等平价商品为平台引流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。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" indent="0">
              <a:lnSpc>
                <a:spcPct val="150000"/>
              </a:lnSpc>
              <a:buNone/>
            </a:pP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kumimoji="1" lang="zh-CN" altLang="en-US" sz="1600" b="1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用户定位：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主要为店员等邀请的自己线下商场里的高消费顾客，运用店员的专业以及对顾客的了解，精准推荐商品给我们的顾客。增加更多的平价商品，我们的顾客将会扩充到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127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万店员的朋友，即中等消费顾客。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 flipV="1">
            <a:off x="600146" y="842210"/>
            <a:ext cx="4116233" cy="1501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412" y="1954228"/>
            <a:ext cx="584896" cy="3718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67" y="2720474"/>
            <a:ext cx="348344" cy="348344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67" y="3774239"/>
            <a:ext cx="348344" cy="341411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67" y="4528530"/>
            <a:ext cx="348344" cy="389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48148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/>
        </p:nvSpPr>
        <p:spPr>
          <a:xfrm>
            <a:off x="509968" y="189368"/>
            <a:ext cx="49720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消费者</a:t>
            </a:r>
            <a:r>
              <a:rPr lang="zh-CN" altLang="en-US" sz="3200" dirty="0">
                <a:solidFill>
                  <a:schemeClr val="accent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画像</a:t>
            </a:r>
            <a:endParaRPr lang="zh-CN" altLang="en-US" sz="3200" dirty="0">
              <a:solidFill>
                <a:schemeClr val="accent1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71" name="直线连接符 70"/>
          <p:cNvCxnSpPr/>
          <p:nvPr/>
        </p:nvCxnSpPr>
        <p:spPr>
          <a:xfrm flipV="1">
            <a:off x="600146" y="842211"/>
            <a:ext cx="1758043" cy="1501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397" y="2982019"/>
            <a:ext cx="667180" cy="74545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905863" y="2133035"/>
            <a:ext cx="10118084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用户群体：</a:t>
            </a:r>
            <a:r>
              <a:rPr kumimoji="1" lang="en-US" altLang="zh-CN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25-55</a:t>
            </a:r>
            <a:r>
              <a:rPr kumimoji="1" lang="zh-CN" altLang="en-US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岁的高端消费群里，通常是私企老板、高管、富太、公务员等中高收入的商场顾客群体。</a:t>
            </a:r>
            <a:endParaRPr kumimoji="1" lang="en-US" altLang="zh-CN" sz="16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目的性强：使用店员推荐的产品，一旦进入平台购买率</a:t>
            </a:r>
            <a:r>
              <a:rPr kumimoji="1" lang="en-US" altLang="zh-CN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30%</a:t>
            </a:r>
            <a:r>
              <a:rPr kumimoji="1" lang="zh-CN" altLang="en-US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以上，复购率高。</a:t>
            </a:r>
            <a:endParaRPr kumimoji="1" lang="en-US" altLang="zh-CN" sz="16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购买流程：不喜欢自己操作，</a:t>
            </a:r>
            <a:r>
              <a:rPr kumimoji="1" lang="en-US" altLang="zh-CN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100</a:t>
            </a:r>
            <a:r>
              <a:rPr kumimoji="1" lang="zh-CN" altLang="en-US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单有</a:t>
            </a:r>
            <a:r>
              <a:rPr kumimoji="1" lang="en-US" altLang="zh-CN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40</a:t>
            </a:r>
            <a:r>
              <a:rPr kumimoji="1" lang="zh-CN" altLang="en-US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单顾客直接转款给给店员购买。</a:t>
            </a:r>
            <a:endParaRPr kumimoji="1" lang="en-US" altLang="zh-CN" sz="16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其他特征：用户分布在全国各线城市，以商场品牌为主的消费。</a:t>
            </a:r>
            <a:endParaRPr kumimoji="1" lang="zh-CN" altLang="en-US" sz="16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48148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77" grpId="2"/>
    </p:bldLst>
  </p:timing>
</p:sld>
</file>

<file path=ppt/tags/tag1.xml><?xml version="1.0" encoding="utf-8"?>
<p:tagLst xmlns:p="http://schemas.openxmlformats.org/presentationml/2006/main">
  <p:tag name="ISLIDE.DIAGRAM" val="202818"/>
</p:tagLst>
</file>

<file path=ppt/theme/theme1.xml><?xml version="1.0" encoding="utf-8"?>
<a:theme xmlns:a="http://schemas.openxmlformats.org/drawingml/2006/main" name="Office Theme">
  <a:themeElements>
    <a:clrScheme name="自定义 103">
      <a:dk1>
        <a:sysClr val="windowText" lastClr="000000"/>
      </a:dk1>
      <a:lt1>
        <a:sysClr val="window" lastClr="FFFFFF"/>
      </a:lt1>
      <a:dk2>
        <a:srgbClr val="242852"/>
      </a:dk2>
      <a:lt2>
        <a:srgbClr val="004D85"/>
      </a:lt2>
      <a:accent1>
        <a:srgbClr val="004D85"/>
      </a:accent1>
      <a:accent2>
        <a:srgbClr val="004D85"/>
      </a:accent2>
      <a:accent3>
        <a:srgbClr val="0071C1"/>
      </a:accent3>
      <a:accent4>
        <a:srgbClr val="7F8FA9"/>
      </a:accent4>
      <a:accent5>
        <a:srgbClr val="FE973A"/>
      </a:accent5>
      <a:accent6>
        <a:srgbClr val="9D90A0"/>
      </a:accent6>
      <a:hlink>
        <a:srgbClr val="C00000"/>
      </a:hlink>
      <a:folHlink>
        <a:srgbClr val="0071C1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4510</Words>
  <Application>WPS 演示</Application>
  <PresentationFormat>宽屏</PresentationFormat>
  <Paragraphs>384</Paragraphs>
  <Slides>33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Arial</vt:lpstr>
      <vt:lpstr>宋体</vt:lpstr>
      <vt:lpstr>Wingdings</vt:lpstr>
      <vt:lpstr>华文细黑</vt:lpstr>
      <vt:lpstr>微软雅黑</vt:lpstr>
      <vt:lpstr>黑体</vt:lpstr>
      <vt:lpstr>华文宋体</vt:lpstr>
      <vt:lpstr>思源黑体</vt:lpstr>
      <vt:lpstr>造字工房尚黑 G0v1 常规体</vt:lpstr>
      <vt:lpstr>宋体-简</vt:lpstr>
      <vt:lpstr>方正细珊瑚_GBK</vt:lpstr>
      <vt:lpstr>Times New Roman</vt:lpstr>
      <vt:lpstr>幼圆</vt:lpstr>
      <vt:lpstr>Calibri</vt:lpstr>
      <vt:lpstr>Arial Unicode MS</vt:lpstr>
      <vt:lpstr>等线 Light</vt:lpstr>
      <vt:lpstr>Calibri Light</vt:lpstr>
      <vt:lpstr>等线</vt:lpstr>
      <vt:lpstr>SF Pro Display Medium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ice_dan</cp:lastModifiedBy>
  <cp:revision>127</cp:revision>
  <dcterms:created xsi:type="dcterms:W3CDTF">2020-05-04T07:04:00Z</dcterms:created>
  <dcterms:modified xsi:type="dcterms:W3CDTF">2020-05-05T11:42:20Z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